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52.jpg" ContentType="image/jpg"/>
  <Override PartName="/ppt/media/image54.jpg" ContentType="image/jpg"/>
  <Override PartName="/ppt/media/image55.jpg" ContentType="image/jpg"/>
  <Override PartName="/ppt/media/image56.jpg" ContentType="image/jp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7" r:id="rId2"/>
    <p:sldId id="258"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260" r:id="rId50"/>
    <p:sldId id="2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D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19478" autoAdjust="0"/>
    <p:restoredTop sz="86442" autoAdjust="0"/>
  </p:normalViewPr>
  <p:slideViewPr>
    <p:cSldViewPr snapToGrid="0" snapToObjects="1">
      <p:cViewPr>
        <p:scale>
          <a:sx n="76" d="100"/>
          <a:sy n="76" d="100"/>
        </p:scale>
        <p:origin x="1052" y="5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5125EF-7826-4EB8-8D9F-3AE4820110A3}" type="doc">
      <dgm:prSet loTypeId="urn:microsoft.com/office/officeart/2005/8/layout/hProcess11" loCatId="process" qsTypeId="urn:microsoft.com/office/officeart/2005/8/quickstyle/simple1" qsCatId="simple" csTypeId="urn:microsoft.com/office/officeart/2005/8/colors/colorful2" csCatId="colorful" phldr="1"/>
      <dgm:spPr/>
    </dgm:pt>
    <dgm:pt modelId="{17AFE5D4-101A-4A13-A708-C475E6363A81}">
      <dgm:prSet phldrT="[Text]" custT="1"/>
      <dgm:spPr/>
      <dgm:t>
        <a:bodyPr/>
        <a:lstStyle/>
        <a:p>
          <a:r>
            <a:rPr lang="en-US" sz="1800" dirty="0"/>
            <a:t>Data Driven Analysis</a:t>
          </a:r>
        </a:p>
      </dgm:t>
    </dgm:pt>
    <dgm:pt modelId="{339E0CF5-C520-4C97-BDFD-4A9C35AE878D}" type="parTrans" cxnId="{CEB28CEB-4976-4713-B026-F495C1CFBB6B}">
      <dgm:prSet/>
      <dgm:spPr/>
      <dgm:t>
        <a:bodyPr/>
        <a:lstStyle/>
        <a:p>
          <a:endParaRPr lang="en-US" sz="1400"/>
        </a:p>
      </dgm:t>
    </dgm:pt>
    <dgm:pt modelId="{8A0A85DB-D3D2-40A0-90B9-2C861E526865}" type="sibTrans" cxnId="{CEB28CEB-4976-4713-B026-F495C1CFBB6B}">
      <dgm:prSet/>
      <dgm:spPr/>
      <dgm:t>
        <a:bodyPr/>
        <a:lstStyle/>
        <a:p>
          <a:endParaRPr lang="en-US" sz="1400"/>
        </a:p>
      </dgm:t>
    </dgm:pt>
    <dgm:pt modelId="{1D932544-8A2E-421D-8E2C-3E3DC884CB78}">
      <dgm:prSet phldrT="[Text]" custT="1"/>
      <dgm:spPr/>
      <dgm:t>
        <a:bodyPr/>
        <a:lstStyle/>
        <a:p>
          <a:r>
            <a:rPr lang="en-US" sz="1800" dirty="0"/>
            <a:t>Evidence-Based Solutions</a:t>
          </a:r>
        </a:p>
      </dgm:t>
    </dgm:pt>
    <dgm:pt modelId="{6F33E9D2-901E-48E5-AF8D-DB2D3B864871}" type="parTrans" cxnId="{5DA349C9-78B8-43CF-9800-A3AE81EEA66F}">
      <dgm:prSet/>
      <dgm:spPr/>
      <dgm:t>
        <a:bodyPr/>
        <a:lstStyle/>
        <a:p>
          <a:endParaRPr lang="en-US" sz="1400"/>
        </a:p>
      </dgm:t>
    </dgm:pt>
    <dgm:pt modelId="{14791871-AEAC-422D-AE4A-CC8BC4ED8EB4}" type="sibTrans" cxnId="{5DA349C9-78B8-43CF-9800-A3AE81EEA66F}">
      <dgm:prSet/>
      <dgm:spPr/>
      <dgm:t>
        <a:bodyPr/>
        <a:lstStyle/>
        <a:p>
          <a:endParaRPr lang="en-US" sz="1400"/>
        </a:p>
      </dgm:t>
    </dgm:pt>
    <dgm:pt modelId="{EE5369F3-8C3C-46E1-870F-828DBB9F4D67}">
      <dgm:prSet phldrT="[Text]" custT="1"/>
      <dgm:spPr/>
      <dgm:t>
        <a:bodyPr/>
        <a:lstStyle/>
        <a:p>
          <a:r>
            <a:rPr lang="en-US" sz="1800" dirty="0"/>
            <a:t>Engagement</a:t>
          </a:r>
        </a:p>
      </dgm:t>
    </dgm:pt>
    <dgm:pt modelId="{EFC85A0B-50A0-44E7-9779-8A4B65283C66}" type="parTrans" cxnId="{776E69E5-52B5-4CBB-9ABF-0E9B24181C46}">
      <dgm:prSet/>
      <dgm:spPr/>
      <dgm:t>
        <a:bodyPr/>
        <a:lstStyle/>
        <a:p>
          <a:endParaRPr lang="en-US" sz="1400"/>
        </a:p>
      </dgm:t>
    </dgm:pt>
    <dgm:pt modelId="{47FE166B-0108-41C7-BE0A-C12C8DF2C6E3}" type="sibTrans" cxnId="{776E69E5-52B5-4CBB-9ABF-0E9B24181C46}">
      <dgm:prSet/>
      <dgm:spPr/>
      <dgm:t>
        <a:bodyPr/>
        <a:lstStyle/>
        <a:p>
          <a:endParaRPr lang="en-US" sz="1400"/>
        </a:p>
      </dgm:t>
    </dgm:pt>
    <dgm:pt modelId="{05D2C7C6-4BFF-40D1-B656-E32D2317241E}">
      <dgm:prSet custT="1"/>
      <dgm:spPr/>
      <dgm:t>
        <a:bodyPr/>
        <a:lstStyle/>
        <a:p>
          <a:r>
            <a:rPr lang="en-US" sz="1800" dirty="0"/>
            <a:t>Measurement</a:t>
          </a:r>
        </a:p>
      </dgm:t>
    </dgm:pt>
    <dgm:pt modelId="{2164659A-F994-45FF-A351-A69F89F07C81}" type="parTrans" cxnId="{9CF35C56-4094-4FE3-AE47-E931681D1B1E}">
      <dgm:prSet/>
      <dgm:spPr/>
      <dgm:t>
        <a:bodyPr/>
        <a:lstStyle/>
        <a:p>
          <a:endParaRPr lang="en-US" sz="1400"/>
        </a:p>
      </dgm:t>
    </dgm:pt>
    <dgm:pt modelId="{80014B3D-FEEA-4A42-9EE5-08790E1C7501}" type="sibTrans" cxnId="{9CF35C56-4094-4FE3-AE47-E931681D1B1E}">
      <dgm:prSet/>
      <dgm:spPr/>
      <dgm:t>
        <a:bodyPr/>
        <a:lstStyle/>
        <a:p>
          <a:endParaRPr lang="en-US" sz="1400"/>
        </a:p>
      </dgm:t>
    </dgm:pt>
    <dgm:pt modelId="{996C55DF-463A-4063-86A7-059C1188CF77}" type="pres">
      <dgm:prSet presAssocID="{C45125EF-7826-4EB8-8D9F-3AE4820110A3}" presName="Name0" presStyleCnt="0">
        <dgm:presLayoutVars>
          <dgm:dir/>
          <dgm:resizeHandles val="exact"/>
        </dgm:presLayoutVars>
      </dgm:prSet>
      <dgm:spPr/>
    </dgm:pt>
    <dgm:pt modelId="{449523C9-B5E7-4A9B-903A-BED672F5DD69}" type="pres">
      <dgm:prSet presAssocID="{C45125EF-7826-4EB8-8D9F-3AE4820110A3}" presName="arrow" presStyleLbl="bgShp" presStyleIdx="0" presStyleCnt="1"/>
      <dgm:spPr/>
    </dgm:pt>
    <dgm:pt modelId="{FEA42432-B406-4573-B91D-5F4359B2C644}" type="pres">
      <dgm:prSet presAssocID="{C45125EF-7826-4EB8-8D9F-3AE4820110A3}" presName="points" presStyleCnt="0"/>
      <dgm:spPr/>
    </dgm:pt>
    <dgm:pt modelId="{A31FB80D-E22F-49F2-83E3-7F82EEDFFD78}" type="pres">
      <dgm:prSet presAssocID="{17AFE5D4-101A-4A13-A708-C475E6363A81}" presName="compositeA" presStyleCnt="0"/>
      <dgm:spPr/>
    </dgm:pt>
    <dgm:pt modelId="{A7C2E9C1-6805-45A0-AC3B-80CE853B596A}" type="pres">
      <dgm:prSet presAssocID="{17AFE5D4-101A-4A13-A708-C475E6363A81}" presName="textA" presStyleLbl="revTx" presStyleIdx="0" presStyleCnt="4">
        <dgm:presLayoutVars>
          <dgm:bulletEnabled val="1"/>
        </dgm:presLayoutVars>
      </dgm:prSet>
      <dgm:spPr/>
    </dgm:pt>
    <dgm:pt modelId="{EAE64D12-796C-4815-B0A1-74BD4FC33C25}" type="pres">
      <dgm:prSet presAssocID="{17AFE5D4-101A-4A13-A708-C475E6363A81}" presName="circleA" presStyleLbl="node1" presStyleIdx="0" presStyleCnt="4"/>
      <dgm:spPr/>
    </dgm:pt>
    <dgm:pt modelId="{EED2E1B7-BEF4-481F-BCE0-A3882A39E963}" type="pres">
      <dgm:prSet presAssocID="{17AFE5D4-101A-4A13-A708-C475E6363A81}" presName="spaceA" presStyleCnt="0"/>
      <dgm:spPr/>
    </dgm:pt>
    <dgm:pt modelId="{952E8D1F-9C0B-49E0-8615-A26C1ABAB611}" type="pres">
      <dgm:prSet presAssocID="{8A0A85DB-D3D2-40A0-90B9-2C861E526865}" presName="space" presStyleCnt="0"/>
      <dgm:spPr/>
    </dgm:pt>
    <dgm:pt modelId="{EAEAA96E-4CEB-4437-B4DC-2233DFE7056D}" type="pres">
      <dgm:prSet presAssocID="{1D932544-8A2E-421D-8E2C-3E3DC884CB78}" presName="compositeB" presStyleCnt="0"/>
      <dgm:spPr/>
    </dgm:pt>
    <dgm:pt modelId="{116FDC01-F2CA-41A8-B5D8-A3170143C232}" type="pres">
      <dgm:prSet presAssocID="{1D932544-8A2E-421D-8E2C-3E3DC884CB78}" presName="textB" presStyleLbl="revTx" presStyleIdx="1" presStyleCnt="4">
        <dgm:presLayoutVars>
          <dgm:bulletEnabled val="1"/>
        </dgm:presLayoutVars>
      </dgm:prSet>
      <dgm:spPr/>
    </dgm:pt>
    <dgm:pt modelId="{4D482B52-1E34-42ED-AB64-A43B72DEC183}" type="pres">
      <dgm:prSet presAssocID="{1D932544-8A2E-421D-8E2C-3E3DC884CB78}" presName="circleB" presStyleLbl="node1" presStyleIdx="1" presStyleCnt="4"/>
      <dgm:spPr/>
    </dgm:pt>
    <dgm:pt modelId="{17AC63AB-99B6-4AA3-85B3-2776C332CB26}" type="pres">
      <dgm:prSet presAssocID="{1D932544-8A2E-421D-8E2C-3E3DC884CB78}" presName="spaceB" presStyleCnt="0"/>
      <dgm:spPr/>
    </dgm:pt>
    <dgm:pt modelId="{8113287C-1388-4927-B0CB-6E3FBFF10723}" type="pres">
      <dgm:prSet presAssocID="{14791871-AEAC-422D-AE4A-CC8BC4ED8EB4}" presName="space" presStyleCnt="0"/>
      <dgm:spPr/>
    </dgm:pt>
    <dgm:pt modelId="{DFEDAFB6-AE8B-48A8-A440-5D5067D3CACF}" type="pres">
      <dgm:prSet presAssocID="{EE5369F3-8C3C-46E1-870F-828DBB9F4D67}" presName="compositeA" presStyleCnt="0"/>
      <dgm:spPr/>
    </dgm:pt>
    <dgm:pt modelId="{C1EA05E8-1153-44AF-A3F8-031FD5C54461}" type="pres">
      <dgm:prSet presAssocID="{EE5369F3-8C3C-46E1-870F-828DBB9F4D67}" presName="textA" presStyleLbl="revTx" presStyleIdx="2" presStyleCnt="4">
        <dgm:presLayoutVars>
          <dgm:bulletEnabled val="1"/>
        </dgm:presLayoutVars>
      </dgm:prSet>
      <dgm:spPr/>
    </dgm:pt>
    <dgm:pt modelId="{4F90229D-9699-4328-85F7-5339EF0DA273}" type="pres">
      <dgm:prSet presAssocID="{EE5369F3-8C3C-46E1-870F-828DBB9F4D67}" presName="circleA" presStyleLbl="node1" presStyleIdx="2" presStyleCnt="4"/>
      <dgm:spPr/>
    </dgm:pt>
    <dgm:pt modelId="{B7FB88BD-F5DF-4113-BFBB-2F6BAF795611}" type="pres">
      <dgm:prSet presAssocID="{EE5369F3-8C3C-46E1-870F-828DBB9F4D67}" presName="spaceA" presStyleCnt="0"/>
      <dgm:spPr/>
    </dgm:pt>
    <dgm:pt modelId="{E3A641B4-66DD-4C9C-B4F5-368D0245EFEF}" type="pres">
      <dgm:prSet presAssocID="{47FE166B-0108-41C7-BE0A-C12C8DF2C6E3}" presName="space" presStyleCnt="0"/>
      <dgm:spPr/>
    </dgm:pt>
    <dgm:pt modelId="{F8E6944B-7DD0-4857-A98B-FC88DDDE5583}" type="pres">
      <dgm:prSet presAssocID="{05D2C7C6-4BFF-40D1-B656-E32D2317241E}" presName="compositeB" presStyleCnt="0"/>
      <dgm:spPr/>
    </dgm:pt>
    <dgm:pt modelId="{4CC204D7-53D8-4363-AED2-49FE4AECAE9F}" type="pres">
      <dgm:prSet presAssocID="{05D2C7C6-4BFF-40D1-B656-E32D2317241E}" presName="textB" presStyleLbl="revTx" presStyleIdx="3" presStyleCnt="4">
        <dgm:presLayoutVars>
          <dgm:bulletEnabled val="1"/>
        </dgm:presLayoutVars>
      </dgm:prSet>
      <dgm:spPr/>
    </dgm:pt>
    <dgm:pt modelId="{FCDBCFF9-0A63-47F7-BBAB-37E452E4BF03}" type="pres">
      <dgm:prSet presAssocID="{05D2C7C6-4BFF-40D1-B656-E32D2317241E}" presName="circleB" presStyleLbl="node1" presStyleIdx="3" presStyleCnt="4"/>
      <dgm:spPr/>
    </dgm:pt>
    <dgm:pt modelId="{3093A861-813E-45F2-B26D-EDB8AC112DDF}" type="pres">
      <dgm:prSet presAssocID="{05D2C7C6-4BFF-40D1-B656-E32D2317241E}" presName="spaceB" presStyleCnt="0"/>
      <dgm:spPr/>
    </dgm:pt>
  </dgm:ptLst>
  <dgm:cxnLst>
    <dgm:cxn modelId="{E768D664-78AA-DC4B-8A0A-DC2BC08E650C}" type="presOf" srcId="{05D2C7C6-4BFF-40D1-B656-E32D2317241E}" destId="{4CC204D7-53D8-4363-AED2-49FE4AECAE9F}" srcOrd="0" destOrd="0" presId="urn:microsoft.com/office/officeart/2005/8/layout/hProcess11"/>
    <dgm:cxn modelId="{9CF35C56-4094-4FE3-AE47-E931681D1B1E}" srcId="{C45125EF-7826-4EB8-8D9F-3AE4820110A3}" destId="{05D2C7C6-4BFF-40D1-B656-E32D2317241E}" srcOrd="3" destOrd="0" parTransId="{2164659A-F994-45FF-A351-A69F89F07C81}" sibTransId="{80014B3D-FEEA-4A42-9EE5-08790E1C7501}"/>
    <dgm:cxn modelId="{84AE227A-F86A-0F4D-B999-AB1D7D6B4B32}" type="presOf" srcId="{17AFE5D4-101A-4A13-A708-C475E6363A81}" destId="{A7C2E9C1-6805-45A0-AC3B-80CE853B596A}" srcOrd="0" destOrd="0" presId="urn:microsoft.com/office/officeart/2005/8/layout/hProcess11"/>
    <dgm:cxn modelId="{7B460E88-B6CE-9249-B34B-0AD101047165}" type="presOf" srcId="{EE5369F3-8C3C-46E1-870F-828DBB9F4D67}" destId="{C1EA05E8-1153-44AF-A3F8-031FD5C54461}" srcOrd="0" destOrd="0" presId="urn:microsoft.com/office/officeart/2005/8/layout/hProcess11"/>
    <dgm:cxn modelId="{EC7910B8-299A-CD42-BA89-F38B6B66E26F}" type="presOf" srcId="{1D932544-8A2E-421D-8E2C-3E3DC884CB78}" destId="{116FDC01-F2CA-41A8-B5D8-A3170143C232}" srcOrd="0" destOrd="0" presId="urn:microsoft.com/office/officeart/2005/8/layout/hProcess11"/>
    <dgm:cxn modelId="{5DA349C9-78B8-43CF-9800-A3AE81EEA66F}" srcId="{C45125EF-7826-4EB8-8D9F-3AE4820110A3}" destId="{1D932544-8A2E-421D-8E2C-3E3DC884CB78}" srcOrd="1" destOrd="0" parTransId="{6F33E9D2-901E-48E5-AF8D-DB2D3B864871}" sibTransId="{14791871-AEAC-422D-AE4A-CC8BC4ED8EB4}"/>
    <dgm:cxn modelId="{776E69E5-52B5-4CBB-9ABF-0E9B24181C46}" srcId="{C45125EF-7826-4EB8-8D9F-3AE4820110A3}" destId="{EE5369F3-8C3C-46E1-870F-828DBB9F4D67}" srcOrd="2" destOrd="0" parTransId="{EFC85A0B-50A0-44E7-9779-8A4B65283C66}" sibTransId="{47FE166B-0108-41C7-BE0A-C12C8DF2C6E3}"/>
    <dgm:cxn modelId="{76322BE8-247F-6942-9662-5D92ECDF79D7}" type="presOf" srcId="{C45125EF-7826-4EB8-8D9F-3AE4820110A3}" destId="{996C55DF-463A-4063-86A7-059C1188CF77}" srcOrd="0" destOrd="0" presId="urn:microsoft.com/office/officeart/2005/8/layout/hProcess11"/>
    <dgm:cxn modelId="{CEB28CEB-4976-4713-B026-F495C1CFBB6B}" srcId="{C45125EF-7826-4EB8-8D9F-3AE4820110A3}" destId="{17AFE5D4-101A-4A13-A708-C475E6363A81}" srcOrd="0" destOrd="0" parTransId="{339E0CF5-C520-4C97-BDFD-4A9C35AE878D}" sibTransId="{8A0A85DB-D3D2-40A0-90B9-2C861E526865}"/>
    <dgm:cxn modelId="{4D4D2B99-0A14-E047-86DF-BD71191525A3}" type="presParOf" srcId="{996C55DF-463A-4063-86A7-059C1188CF77}" destId="{449523C9-B5E7-4A9B-903A-BED672F5DD69}" srcOrd="0" destOrd="0" presId="urn:microsoft.com/office/officeart/2005/8/layout/hProcess11"/>
    <dgm:cxn modelId="{E6BFEA40-DF69-594B-86BF-281EC9BC022E}" type="presParOf" srcId="{996C55DF-463A-4063-86A7-059C1188CF77}" destId="{FEA42432-B406-4573-B91D-5F4359B2C644}" srcOrd="1" destOrd="0" presId="urn:microsoft.com/office/officeart/2005/8/layout/hProcess11"/>
    <dgm:cxn modelId="{D0746409-A89A-6E45-B794-05DA13E87058}" type="presParOf" srcId="{FEA42432-B406-4573-B91D-5F4359B2C644}" destId="{A31FB80D-E22F-49F2-83E3-7F82EEDFFD78}" srcOrd="0" destOrd="0" presId="urn:microsoft.com/office/officeart/2005/8/layout/hProcess11"/>
    <dgm:cxn modelId="{D964E622-A944-5A45-800B-21E95CAFDF76}" type="presParOf" srcId="{A31FB80D-E22F-49F2-83E3-7F82EEDFFD78}" destId="{A7C2E9C1-6805-45A0-AC3B-80CE853B596A}" srcOrd="0" destOrd="0" presId="urn:microsoft.com/office/officeart/2005/8/layout/hProcess11"/>
    <dgm:cxn modelId="{BCEEBA52-D8B7-4142-885F-9B2F16F7B690}" type="presParOf" srcId="{A31FB80D-E22F-49F2-83E3-7F82EEDFFD78}" destId="{EAE64D12-796C-4815-B0A1-74BD4FC33C25}" srcOrd="1" destOrd="0" presId="urn:microsoft.com/office/officeart/2005/8/layout/hProcess11"/>
    <dgm:cxn modelId="{2C0810E3-C7FC-6141-BB67-7A67E708E399}" type="presParOf" srcId="{A31FB80D-E22F-49F2-83E3-7F82EEDFFD78}" destId="{EED2E1B7-BEF4-481F-BCE0-A3882A39E963}" srcOrd="2" destOrd="0" presId="urn:microsoft.com/office/officeart/2005/8/layout/hProcess11"/>
    <dgm:cxn modelId="{CCF44033-0DF3-074B-92AB-738C96215800}" type="presParOf" srcId="{FEA42432-B406-4573-B91D-5F4359B2C644}" destId="{952E8D1F-9C0B-49E0-8615-A26C1ABAB611}" srcOrd="1" destOrd="0" presId="urn:microsoft.com/office/officeart/2005/8/layout/hProcess11"/>
    <dgm:cxn modelId="{071DB027-7D75-1647-9F10-D4835B876C0E}" type="presParOf" srcId="{FEA42432-B406-4573-B91D-5F4359B2C644}" destId="{EAEAA96E-4CEB-4437-B4DC-2233DFE7056D}" srcOrd="2" destOrd="0" presId="urn:microsoft.com/office/officeart/2005/8/layout/hProcess11"/>
    <dgm:cxn modelId="{B9C14A94-42E3-8244-9827-FE003B7CCF85}" type="presParOf" srcId="{EAEAA96E-4CEB-4437-B4DC-2233DFE7056D}" destId="{116FDC01-F2CA-41A8-B5D8-A3170143C232}" srcOrd="0" destOrd="0" presId="urn:microsoft.com/office/officeart/2005/8/layout/hProcess11"/>
    <dgm:cxn modelId="{D45D2B56-B71A-2D4C-997D-E396EC1D1D37}" type="presParOf" srcId="{EAEAA96E-4CEB-4437-B4DC-2233DFE7056D}" destId="{4D482B52-1E34-42ED-AB64-A43B72DEC183}" srcOrd="1" destOrd="0" presId="urn:microsoft.com/office/officeart/2005/8/layout/hProcess11"/>
    <dgm:cxn modelId="{A7A713A5-E5A5-874B-AAA7-6CC497C1A057}" type="presParOf" srcId="{EAEAA96E-4CEB-4437-B4DC-2233DFE7056D}" destId="{17AC63AB-99B6-4AA3-85B3-2776C332CB26}" srcOrd="2" destOrd="0" presId="urn:microsoft.com/office/officeart/2005/8/layout/hProcess11"/>
    <dgm:cxn modelId="{B8D7E156-4254-CE44-A2D0-A4360DC83535}" type="presParOf" srcId="{FEA42432-B406-4573-B91D-5F4359B2C644}" destId="{8113287C-1388-4927-B0CB-6E3FBFF10723}" srcOrd="3" destOrd="0" presId="urn:microsoft.com/office/officeart/2005/8/layout/hProcess11"/>
    <dgm:cxn modelId="{F4FEB296-B420-A34C-B081-8A8FC25F3799}" type="presParOf" srcId="{FEA42432-B406-4573-B91D-5F4359B2C644}" destId="{DFEDAFB6-AE8B-48A8-A440-5D5067D3CACF}" srcOrd="4" destOrd="0" presId="urn:microsoft.com/office/officeart/2005/8/layout/hProcess11"/>
    <dgm:cxn modelId="{5AB80B16-6B61-1745-82BB-2AE284AB4EF7}" type="presParOf" srcId="{DFEDAFB6-AE8B-48A8-A440-5D5067D3CACF}" destId="{C1EA05E8-1153-44AF-A3F8-031FD5C54461}" srcOrd="0" destOrd="0" presId="urn:microsoft.com/office/officeart/2005/8/layout/hProcess11"/>
    <dgm:cxn modelId="{144957A2-215F-D247-81DF-FDDFA4877579}" type="presParOf" srcId="{DFEDAFB6-AE8B-48A8-A440-5D5067D3CACF}" destId="{4F90229D-9699-4328-85F7-5339EF0DA273}" srcOrd="1" destOrd="0" presId="urn:microsoft.com/office/officeart/2005/8/layout/hProcess11"/>
    <dgm:cxn modelId="{777E3383-1EC9-B446-AFD8-2AEE0B03700E}" type="presParOf" srcId="{DFEDAFB6-AE8B-48A8-A440-5D5067D3CACF}" destId="{B7FB88BD-F5DF-4113-BFBB-2F6BAF795611}" srcOrd="2" destOrd="0" presId="urn:microsoft.com/office/officeart/2005/8/layout/hProcess11"/>
    <dgm:cxn modelId="{A19B05B7-9A4F-1341-A308-D6D774938271}" type="presParOf" srcId="{FEA42432-B406-4573-B91D-5F4359B2C644}" destId="{E3A641B4-66DD-4C9C-B4F5-368D0245EFEF}" srcOrd="5" destOrd="0" presId="urn:microsoft.com/office/officeart/2005/8/layout/hProcess11"/>
    <dgm:cxn modelId="{794B7C9A-42CF-3D41-B133-F158955422E1}" type="presParOf" srcId="{FEA42432-B406-4573-B91D-5F4359B2C644}" destId="{F8E6944B-7DD0-4857-A98B-FC88DDDE5583}" srcOrd="6" destOrd="0" presId="urn:microsoft.com/office/officeart/2005/8/layout/hProcess11"/>
    <dgm:cxn modelId="{112FC14C-2F2E-2941-84AB-4740DFBAD21A}" type="presParOf" srcId="{F8E6944B-7DD0-4857-A98B-FC88DDDE5583}" destId="{4CC204D7-53D8-4363-AED2-49FE4AECAE9F}" srcOrd="0" destOrd="0" presId="urn:microsoft.com/office/officeart/2005/8/layout/hProcess11"/>
    <dgm:cxn modelId="{45B608A7-FE6D-8148-902F-4573A5378C6A}" type="presParOf" srcId="{F8E6944B-7DD0-4857-A98B-FC88DDDE5583}" destId="{FCDBCFF9-0A63-47F7-BBAB-37E452E4BF03}" srcOrd="1" destOrd="0" presId="urn:microsoft.com/office/officeart/2005/8/layout/hProcess11"/>
    <dgm:cxn modelId="{3A6BCE62-5ADD-944E-8BDB-8F0CF3E943F5}" type="presParOf" srcId="{F8E6944B-7DD0-4857-A98B-FC88DDDE5583}" destId="{3093A861-813E-45F2-B26D-EDB8AC112DDF}" srcOrd="2" destOrd="0" presId="urn:microsoft.com/office/officeart/2005/8/layout/hProcess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DD7F28-0C90-4FF2-9114-E0918AD28DE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A5CB4B7-3B41-46D4-A7E5-F8D4BD9E2BFA}">
      <dgm:prSet phldrT="[Text]" custT="1"/>
      <dgm:spPr>
        <a:solidFill>
          <a:srgbClr val="243A5E"/>
        </a:solidFill>
      </dgm:spPr>
      <dgm:t>
        <a:bodyPr/>
        <a:lstStyle/>
        <a:p>
          <a:pPr>
            <a:buFont typeface="Arial" panose="020B0604020202020204" pitchFamily="34" charset="0"/>
            <a:buChar char="•"/>
          </a:pPr>
          <a:r>
            <a:rPr lang="en-US" sz="2000" cap="none" dirty="0">
              <a:solidFill>
                <a:schemeClr val="bg1"/>
              </a:solidFill>
              <a:latin typeface="Arial" panose="020B0604020202020204" pitchFamily="34" charset="0"/>
              <a:cs typeface="Arial" panose="020B0604020202020204" pitchFamily="34" charset="0"/>
            </a:rPr>
            <a:t>Entry-level positions</a:t>
          </a:r>
          <a:endParaRPr lang="en-US" sz="2000" dirty="0">
            <a:solidFill>
              <a:schemeClr val="bg1"/>
            </a:solidFill>
            <a:latin typeface="Arial" panose="020B0604020202020204" pitchFamily="34" charset="0"/>
            <a:cs typeface="Arial" panose="020B0604020202020204" pitchFamily="34" charset="0"/>
          </a:endParaRPr>
        </a:p>
      </dgm:t>
    </dgm:pt>
    <dgm:pt modelId="{AC89C846-CC6B-4FD0-9422-FBF2ADFC982D}" type="parTrans" cxnId="{0C1E5C09-8B27-460D-A4A9-E6BA83264FE9}">
      <dgm:prSet/>
      <dgm:spPr/>
      <dgm:t>
        <a:bodyPr/>
        <a:lstStyle/>
        <a:p>
          <a:endParaRPr lang="en-US" sz="2000">
            <a:solidFill>
              <a:schemeClr val="bg1"/>
            </a:solidFill>
            <a:latin typeface="Arial" panose="020B0604020202020204" pitchFamily="34" charset="0"/>
            <a:cs typeface="Arial" panose="020B0604020202020204" pitchFamily="34" charset="0"/>
          </a:endParaRPr>
        </a:p>
      </dgm:t>
    </dgm:pt>
    <dgm:pt modelId="{4B126D03-0921-4BC2-BC54-3E42951536AE}" type="sibTrans" cxnId="{0C1E5C09-8B27-460D-A4A9-E6BA83264FE9}">
      <dgm:prSet/>
      <dgm:spPr/>
      <dgm:t>
        <a:bodyPr/>
        <a:lstStyle/>
        <a:p>
          <a:endParaRPr lang="en-US" sz="2000">
            <a:solidFill>
              <a:schemeClr val="bg1"/>
            </a:solidFill>
            <a:latin typeface="Arial" panose="020B0604020202020204" pitchFamily="34" charset="0"/>
            <a:cs typeface="Arial" panose="020B0604020202020204" pitchFamily="34" charset="0"/>
          </a:endParaRPr>
        </a:p>
      </dgm:t>
    </dgm:pt>
    <dgm:pt modelId="{21B756A1-D371-4C52-A311-138766B42697}">
      <dgm:prSet custT="1"/>
      <dgm:spPr>
        <a:solidFill>
          <a:srgbClr val="243A5E"/>
        </a:solidFill>
      </dgm:spPr>
      <dgm:t>
        <a:bodyPr/>
        <a:lstStyle/>
        <a:p>
          <a:r>
            <a:rPr lang="en-US" sz="2000" cap="none" dirty="0">
              <a:solidFill>
                <a:schemeClr val="bg1"/>
              </a:solidFill>
              <a:latin typeface="Arial" panose="020B0604020202020204" pitchFamily="34" charset="0"/>
              <a:cs typeface="Arial" panose="020B0604020202020204" pitchFamily="34" charset="0"/>
            </a:rPr>
            <a:t>High turnover jobs</a:t>
          </a:r>
        </a:p>
      </dgm:t>
    </dgm:pt>
    <dgm:pt modelId="{62873063-0539-4C7C-A0DD-87CE822AE295}" type="parTrans" cxnId="{1D8B86C1-408B-42AE-A911-5B9B5793E211}">
      <dgm:prSet/>
      <dgm:spPr/>
      <dgm:t>
        <a:bodyPr/>
        <a:lstStyle/>
        <a:p>
          <a:endParaRPr lang="en-US" sz="2000">
            <a:solidFill>
              <a:schemeClr val="bg1"/>
            </a:solidFill>
            <a:latin typeface="Arial" panose="020B0604020202020204" pitchFamily="34" charset="0"/>
            <a:cs typeface="Arial" panose="020B0604020202020204" pitchFamily="34" charset="0"/>
          </a:endParaRPr>
        </a:p>
      </dgm:t>
    </dgm:pt>
    <dgm:pt modelId="{3A0FF893-55EC-428E-9AED-23B7E3ADD9E0}" type="sibTrans" cxnId="{1D8B86C1-408B-42AE-A911-5B9B5793E211}">
      <dgm:prSet/>
      <dgm:spPr/>
      <dgm:t>
        <a:bodyPr/>
        <a:lstStyle/>
        <a:p>
          <a:endParaRPr lang="en-US" sz="2000">
            <a:solidFill>
              <a:schemeClr val="bg1"/>
            </a:solidFill>
            <a:latin typeface="Arial" panose="020B0604020202020204" pitchFamily="34" charset="0"/>
            <a:cs typeface="Arial" panose="020B0604020202020204" pitchFamily="34" charset="0"/>
          </a:endParaRPr>
        </a:p>
      </dgm:t>
    </dgm:pt>
    <dgm:pt modelId="{4D4909D8-4438-4C1D-A85D-79A1C74DDC24}">
      <dgm:prSet custT="1"/>
      <dgm:spPr>
        <a:solidFill>
          <a:srgbClr val="243A5E"/>
        </a:solidFill>
      </dgm:spPr>
      <dgm:t>
        <a:bodyPr/>
        <a:lstStyle/>
        <a:p>
          <a:r>
            <a:rPr lang="en-US" sz="2000" cap="none">
              <a:solidFill>
                <a:schemeClr val="bg1"/>
              </a:solidFill>
              <a:latin typeface="Arial" panose="020B0604020202020204" pitchFamily="34" charset="0"/>
              <a:cs typeface="Arial" panose="020B0604020202020204" pitchFamily="34" charset="0"/>
            </a:rPr>
            <a:t>Open requisitions</a:t>
          </a:r>
        </a:p>
      </dgm:t>
    </dgm:pt>
    <dgm:pt modelId="{0B2FA822-CB35-48C6-9B88-93E03DBBA38C}" type="parTrans" cxnId="{2E472BB8-52AD-467C-BAC2-A4DD046661BE}">
      <dgm:prSet/>
      <dgm:spPr/>
      <dgm:t>
        <a:bodyPr/>
        <a:lstStyle/>
        <a:p>
          <a:endParaRPr lang="en-US" sz="2000">
            <a:solidFill>
              <a:schemeClr val="bg1"/>
            </a:solidFill>
            <a:latin typeface="Arial" panose="020B0604020202020204" pitchFamily="34" charset="0"/>
            <a:cs typeface="Arial" panose="020B0604020202020204" pitchFamily="34" charset="0"/>
          </a:endParaRPr>
        </a:p>
      </dgm:t>
    </dgm:pt>
    <dgm:pt modelId="{8F536272-2E8C-4D69-837A-387643E08FE0}" type="sibTrans" cxnId="{2E472BB8-52AD-467C-BAC2-A4DD046661BE}">
      <dgm:prSet/>
      <dgm:spPr/>
      <dgm:t>
        <a:bodyPr/>
        <a:lstStyle/>
        <a:p>
          <a:endParaRPr lang="en-US" sz="2000">
            <a:solidFill>
              <a:schemeClr val="bg1"/>
            </a:solidFill>
            <a:latin typeface="Arial" panose="020B0604020202020204" pitchFamily="34" charset="0"/>
            <a:cs typeface="Arial" panose="020B0604020202020204" pitchFamily="34" charset="0"/>
          </a:endParaRPr>
        </a:p>
      </dgm:t>
    </dgm:pt>
    <dgm:pt modelId="{3B2EC4FB-8039-4B42-8B60-E35DDD88B7CB}">
      <dgm:prSet custT="1"/>
      <dgm:spPr>
        <a:solidFill>
          <a:srgbClr val="243A5E"/>
        </a:solidFill>
      </dgm:spPr>
      <dgm:t>
        <a:bodyPr/>
        <a:lstStyle/>
        <a:p>
          <a:r>
            <a:rPr lang="en-US" sz="2000" cap="none">
              <a:solidFill>
                <a:schemeClr val="bg1"/>
              </a:solidFill>
              <a:latin typeface="Arial" panose="020B0604020202020204" pitchFamily="34" charset="0"/>
              <a:cs typeface="Arial" panose="020B0604020202020204" pitchFamily="34" charset="0"/>
            </a:rPr>
            <a:t>Components of existing jobs</a:t>
          </a:r>
        </a:p>
      </dgm:t>
    </dgm:pt>
    <dgm:pt modelId="{D369DDBB-EE16-49A9-B1F1-D1055394A204}" type="parTrans" cxnId="{4E16B360-CB12-43FC-85B2-8844A8439CBA}">
      <dgm:prSet/>
      <dgm:spPr/>
      <dgm:t>
        <a:bodyPr/>
        <a:lstStyle/>
        <a:p>
          <a:endParaRPr lang="en-US" sz="2000">
            <a:solidFill>
              <a:schemeClr val="bg1"/>
            </a:solidFill>
            <a:latin typeface="Arial" panose="020B0604020202020204" pitchFamily="34" charset="0"/>
            <a:cs typeface="Arial" panose="020B0604020202020204" pitchFamily="34" charset="0"/>
          </a:endParaRPr>
        </a:p>
      </dgm:t>
    </dgm:pt>
    <dgm:pt modelId="{471FC85B-A0E8-4F08-A044-42E096F199B4}" type="sibTrans" cxnId="{4E16B360-CB12-43FC-85B2-8844A8439CBA}">
      <dgm:prSet/>
      <dgm:spPr/>
      <dgm:t>
        <a:bodyPr/>
        <a:lstStyle/>
        <a:p>
          <a:endParaRPr lang="en-US" sz="2000">
            <a:solidFill>
              <a:schemeClr val="bg1"/>
            </a:solidFill>
            <a:latin typeface="Arial" panose="020B0604020202020204" pitchFamily="34" charset="0"/>
            <a:cs typeface="Arial" panose="020B0604020202020204" pitchFamily="34" charset="0"/>
          </a:endParaRPr>
        </a:p>
      </dgm:t>
    </dgm:pt>
    <dgm:pt modelId="{B3F86FBC-B8C4-4B29-8606-F001C56D4B7B}" type="pres">
      <dgm:prSet presAssocID="{5ADD7F28-0C90-4FF2-9114-E0918AD28DE0}" presName="diagram" presStyleCnt="0">
        <dgm:presLayoutVars>
          <dgm:dir/>
          <dgm:resizeHandles val="exact"/>
        </dgm:presLayoutVars>
      </dgm:prSet>
      <dgm:spPr/>
    </dgm:pt>
    <dgm:pt modelId="{3FDAEDEA-60A4-48B2-AD5A-9556513462F0}" type="pres">
      <dgm:prSet presAssocID="{DA5CB4B7-3B41-46D4-A7E5-F8D4BD9E2BFA}" presName="node" presStyleLbl="node1" presStyleIdx="0" presStyleCnt="4">
        <dgm:presLayoutVars>
          <dgm:bulletEnabled val="1"/>
        </dgm:presLayoutVars>
      </dgm:prSet>
      <dgm:spPr/>
    </dgm:pt>
    <dgm:pt modelId="{8D31B291-3BF6-4233-8F81-145CE2248D74}" type="pres">
      <dgm:prSet presAssocID="{4B126D03-0921-4BC2-BC54-3E42951536AE}" presName="sibTrans" presStyleCnt="0"/>
      <dgm:spPr/>
    </dgm:pt>
    <dgm:pt modelId="{3F992C7B-E751-455E-9D8F-3FC8E2A56268}" type="pres">
      <dgm:prSet presAssocID="{21B756A1-D371-4C52-A311-138766B42697}" presName="node" presStyleLbl="node1" presStyleIdx="1" presStyleCnt="4">
        <dgm:presLayoutVars>
          <dgm:bulletEnabled val="1"/>
        </dgm:presLayoutVars>
      </dgm:prSet>
      <dgm:spPr/>
    </dgm:pt>
    <dgm:pt modelId="{BE842DEF-E065-426E-9ECE-F698D41B7EE7}" type="pres">
      <dgm:prSet presAssocID="{3A0FF893-55EC-428E-9AED-23B7E3ADD9E0}" presName="sibTrans" presStyleCnt="0"/>
      <dgm:spPr/>
    </dgm:pt>
    <dgm:pt modelId="{B7FEED45-947F-4341-8D3F-93BB8AC3624F}" type="pres">
      <dgm:prSet presAssocID="{4D4909D8-4438-4C1D-A85D-79A1C74DDC24}" presName="node" presStyleLbl="node1" presStyleIdx="2" presStyleCnt="4">
        <dgm:presLayoutVars>
          <dgm:bulletEnabled val="1"/>
        </dgm:presLayoutVars>
      </dgm:prSet>
      <dgm:spPr/>
    </dgm:pt>
    <dgm:pt modelId="{EBAD661D-9DA6-441A-B2F3-CD25B8D87A13}" type="pres">
      <dgm:prSet presAssocID="{8F536272-2E8C-4D69-837A-387643E08FE0}" presName="sibTrans" presStyleCnt="0"/>
      <dgm:spPr/>
    </dgm:pt>
    <dgm:pt modelId="{2F07AAC1-29A5-456D-8A2D-BD4A31DA8334}" type="pres">
      <dgm:prSet presAssocID="{3B2EC4FB-8039-4B42-8B60-E35DDD88B7CB}" presName="node" presStyleLbl="node1" presStyleIdx="3" presStyleCnt="4">
        <dgm:presLayoutVars>
          <dgm:bulletEnabled val="1"/>
        </dgm:presLayoutVars>
      </dgm:prSet>
      <dgm:spPr/>
    </dgm:pt>
  </dgm:ptLst>
  <dgm:cxnLst>
    <dgm:cxn modelId="{0C1E5C09-8B27-460D-A4A9-E6BA83264FE9}" srcId="{5ADD7F28-0C90-4FF2-9114-E0918AD28DE0}" destId="{DA5CB4B7-3B41-46D4-A7E5-F8D4BD9E2BFA}" srcOrd="0" destOrd="0" parTransId="{AC89C846-CC6B-4FD0-9422-FBF2ADFC982D}" sibTransId="{4B126D03-0921-4BC2-BC54-3E42951536AE}"/>
    <dgm:cxn modelId="{4E16B360-CB12-43FC-85B2-8844A8439CBA}" srcId="{5ADD7F28-0C90-4FF2-9114-E0918AD28DE0}" destId="{3B2EC4FB-8039-4B42-8B60-E35DDD88B7CB}" srcOrd="3" destOrd="0" parTransId="{D369DDBB-EE16-49A9-B1F1-D1055394A204}" sibTransId="{471FC85B-A0E8-4F08-A044-42E096F199B4}"/>
    <dgm:cxn modelId="{3825794B-31F7-B248-9782-7264FEC0412D}" type="presOf" srcId="{DA5CB4B7-3B41-46D4-A7E5-F8D4BD9E2BFA}" destId="{3FDAEDEA-60A4-48B2-AD5A-9556513462F0}" srcOrd="0" destOrd="0" presId="urn:microsoft.com/office/officeart/2005/8/layout/default"/>
    <dgm:cxn modelId="{7189466F-1916-AC4A-8BC5-61912248AF69}" type="presOf" srcId="{5ADD7F28-0C90-4FF2-9114-E0918AD28DE0}" destId="{B3F86FBC-B8C4-4B29-8606-F001C56D4B7B}" srcOrd="0" destOrd="0" presId="urn:microsoft.com/office/officeart/2005/8/layout/default"/>
    <dgm:cxn modelId="{FDF80A7D-0093-A049-805A-AF448675C7F3}" type="presOf" srcId="{21B756A1-D371-4C52-A311-138766B42697}" destId="{3F992C7B-E751-455E-9D8F-3FC8E2A56268}" srcOrd="0" destOrd="0" presId="urn:microsoft.com/office/officeart/2005/8/layout/default"/>
    <dgm:cxn modelId="{57A5908D-4EB0-2641-88C3-53A38F917376}" type="presOf" srcId="{3B2EC4FB-8039-4B42-8B60-E35DDD88B7CB}" destId="{2F07AAC1-29A5-456D-8A2D-BD4A31DA8334}" srcOrd="0" destOrd="0" presId="urn:microsoft.com/office/officeart/2005/8/layout/default"/>
    <dgm:cxn modelId="{0137CAAD-3966-6B4B-A06E-0036A3B1B1C2}" type="presOf" srcId="{4D4909D8-4438-4C1D-A85D-79A1C74DDC24}" destId="{B7FEED45-947F-4341-8D3F-93BB8AC3624F}" srcOrd="0" destOrd="0" presId="urn:microsoft.com/office/officeart/2005/8/layout/default"/>
    <dgm:cxn modelId="{2E472BB8-52AD-467C-BAC2-A4DD046661BE}" srcId="{5ADD7F28-0C90-4FF2-9114-E0918AD28DE0}" destId="{4D4909D8-4438-4C1D-A85D-79A1C74DDC24}" srcOrd="2" destOrd="0" parTransId="{0B2FA822-CB35-48C6-9B88-93E03DBBA38C}" sibTransId="{8F536272-2E8C-4D69-837A-387643E08FE0}"/>
    <dgm:cxn modelId="{1D8B86C1-408B-42AE-A911-5B9B5793E211}" srcId="{5ADD7F28-0C90-4FF2-9114-E0918AD28DE0}" destId="{21B756A1-D371-4C52-A311-138766B42697}" srcOrd="1" destOrd="0" parTransId="{62873063-0539-4C7C-A0DD-87CE822AE295}" sibTransId="{3A0FF893-55EC-428E-9AED-23B7E3ADD9E0}"/>
    <dgm:cxn modelId="{C1652FBC-6995-9440-8F45-8CDCC866FFC8}" type="presParOf" srcId="{B3F86FBC-B8C4-4B29-8606-F001C56D4B7B}" destId="{3FDAEDEA-60A4-48B2-AD5A-9556513462F0}" srcOrd="0" destOrd="0" presId="urn:microsoft.com/office/officeart/2005/8/layout/default"/>
    <dgm:cxn modelId="{550BE002-6E1A-2247-A006-BD4FFF153996}" type="presParOf" srcId="{B3F86FBC-B8C4-4B29-8606-F001C56D4B7B}" destId="{8D31B291-3BF6-4233-8F81-145CE2248D74}" srcOrd="1" destOrd="0" presId="urn:microsoft.com/office/officeart/2005/8/layout/default"/>
    <dgm:cxn modelId="{13B77370-8381-784C-92F2-B90A40F4568B}" type="presParOf" srcId="{B3F86FBC-B8C4-4B29-8606-F001C56D4B7B}" destId="{3F992C7B-E751-455E-9D8F-3FC8E2A56268}" srcOrd="2" destOrd="0" presId="urn:microsoft.com/office/officeart/2005/8/layout/default"/>
    <dgm:cxn modelId="{CC15584E-54C8-1545-97A9-6DE78FEC898A}" type="presParOf" srcId="{B3F86FBC-B8C4-4B29-8606-F001C56D4B7B}" destId="{BE842DEF-E065-426E-9ECE-F698D41B7EE7}" srcOrd="3" destOrd="0" presId="urn:microsoft.com/office/officeart/2005/8/layout/default"/>
    <dgm:cxn modelId="{0ACA8454-A1AC-6F45-9CD7-8D4C88BEA267}" type="presParOf" srcId="{B3F86FBC-B8C4-4B29-8606-F001C56D4B7B}" destId="{B7FEED45-947F-4341-8D3F-93BB8AC3624F}" srcOrd="4" destOrd="0" presId="urn:microsoft.com/office/officeart/2005/8/layout/default"/>
    <dgm:cxn modelId="{67764955-6082-944F-807B-4DEA1A964314}" type="presParOf" srcId="{B3F86FBC-B8C4-4B29-8606-F001C56D4B7B}" destId="{EBAD661D-9DA6-441A-B2F3-CD25B8D87A13}" srcOrd="5" destOrd="0" presId="urn:microsoft.com/office/officeart/2005/8/layout/default"/>
    <dgm:cxn modelId="{4C14E035-8166-F942-A1E3-269A35AACD90}" type="presParOf" srcId="{B3F86FBC-B8C4-4B29-8606-F001C56D4B7B}" destId="{2F07AAC1-29A5-456D-8A2D-BD4A31DA8334}"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523C9-B5E7-4A9B-903A-BED672F5DD69}">
      <dsp:nvSpPr>
        <dsp:cNvPr id="0" name=""/>
        <dsp:cNvSpPr/>
      </dsp:nvSpPr>
      <dsp:spPr>
        <a:xfrm>
          <a:off x="0" y="450298"/>
          <a:ext cx="11116957" cy="600398"/>
        </a:xfrm>
        <a:prstGeom prst="notched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C2E9C1-6805-45A0-AC3B-80CE853B596A}">
      <dsp:nvSpPr>
        <dsp:cNvPr id="0" name=""/>
        <dsp:cNvSpPr/>
      </dsp:nvSpPr>
      <dsp:spPr>
        <a:xfrm>
          <a:off x="5007" y="0"/>
          <a:ext cx="2408493" cy="60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Data Driven Analysis</a:t>
          </a:r>
        </a:p>
      </dsp:txBody>
      <dsp:txXfrm>
        <a:off x="5007" y="0"/>
        <a:ext cx="2408493" cy="600398"/>
      </dsp:txXfrm>
    </dsp:sp>
    <dsp:sp modelId="{EAE64D12-796C-4815-B0A1-74BD4FC33C25}">
      <dsp:nvSpPr>
        <dsp:cNvPr id="0" name=""/>
        <dsp:cNvSpPr/>
      </dsp:nvSpPr>
      <dsp:spPr>
        <a:xfrm>
          <a:off x="1134204" y="675448"/>
          <a:ext cx="150099" cy="15009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6FDC01-F2CA-41A8-B5D8-A3170143C232}">
      <dsp:nvSpPr>
        <dsp:cNvPr id="0" name=""/>
        <dsp:cNvSpPr/>
      </dsp:nvSpPr>
      <dsp:spPr>
        <a:xfrm>
          <a:off x="2533925" y="900597"/>
          <a:ext cx="2408493" cy="60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Evidence-Based Solutions</a:t>
          </a:r>
        </a:p>
      </dsp:txBody>
      <dsp:txXfrm>
        <a:off x="2533925" y="900597"/>
        <a:ext cx="2408493" cy="600398"/>
      </dsp:txXfrm>
    </dsp:sp>
    <dsp:sp modelId="{4D482B52-1E34-42ED-AB64-A43B72DEC183}">
      <dsp:nvSpPr>
        <dsp:cNvPr id="0" name=""/>
        <dsp:cNvSpPr/>
      </dsp:nvSpPr>
      <dsp:spPr>
        <a:xfrm>
          <a:off x="3663121" y="675448"/>
          <a:ext cx="150099" cy="150099"/>
        </a:xfrm>
        <a:prstGeom prst="ellips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EA05E8-1153-44AF-A3F8-031FD5C54461}">
      <dsp:nvSpPr>
        <dsp:cNvPr id="0" name=""/>
        <dsp:cNvSpPr/>
      </dsp:nvSpPr>
      <dsp:spPr>
        <a:xfrm>
          <a:off x="5062842" y="0"/>
          <a:ext cx="2408493" cy="60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Engagement</a:t>
          </a:r>
        </a:p>
      </dsp:txBody>
      <dsp:txXfrm>
        <a:off x="5062842" y="0"/>
        <a:ext cx="2408493" cy="600398"/>
      </dsp:txXfrm>
    </dsp:sp>
    <dsp:sp modelId="{4F90229D-9699-4328-85F7-5339EF0DA273}">
      <dsp:nvSpPr>
        <dsp:cNvPr id="0" name=""/>
        <dsp:cNvSpPr/>
      </dsp:nvSpPr>
      <dsp:spPr>
        <a:xfrm>
          <a:off x="6192039" y="675448"/>
          <a:ext cx="150099" cy="150099"/>
        </a:xfrm>
        <a:prstGeom prst="ellips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C204D7-53D8-4363-AED2-49FE4AECAE9F}">
      <dsp:nvSpPr>
        <dsp:cNvPr id="0" name=""/>
        <dsp:cNvSpPr/>
      </dsp:nvSpPr>
      <dsp:spPr>
        <a:xfrm>
          <a:off x="7591760" y="900597"/>
          <a:ext cx="2408493" cy="600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Measurement</a:t>
          </a:r>
        </a:p>
      </dsp:txBody>
      <dsp:txXfrm>
        <a:off x="7591760" y="900597"/>
        <a:ext cx="2408493" cy="600398"/>
      </dsp:txXfrm>
    </dsp:sp>
    <dsp:sp modelId="{FCDBCFF9-0A63-47F7-BBAB-37E452E4BF03}">
      <dsp:nvSpPr>
        <dsp:cNvPr id="0" name=""/>
        <dsp:cNvSpPr/>
      </dsp:nvSpPr>
      <dsp:spPr>
        <a:xfrm>
          <a:off x="8720957" y="675448"/>
          <a:ext cx="150099" cy="150099"/>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AEDEA-60A4-48B2-AD5A-9556513462F0}">
      <dsp:nvSpPr>
        <dsp:cNvPr id="0" name=""/>
        <dsp:cNvSpPr/>
      </dsp:nvSpPr>
      <dsp:spPr>
        <a:xfrm>
          <a:off x="675" y="132102"/>
          <a:ext cx="2633043" cy="1579825"/>
        </a:xfrm>
        <a:prstGeom prst="rect">
          <a:avLst/>
        </a:prstGeom>
        <a:solidFill>
          <a:srgbClr val="243A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cap="none" dirty="0">
              <a:solidFill>
                <a:schemeClr val="bg1"/>
              </a:solidFill>
              <a:latin typeface="Arial" panose="020B0604020202020204" pitchFamily="34" charset="0"/>
              <a:cs typeface="Arial" panose="020B0604020202020204" pitchFamily="34" charset="0"/>
            </a:rPr>
            <a:t>Entry-level positions</a:t>
          </a:r>
          <a:endParaRPr lang="en-US" sz="2000" kern="1200" dirty="0">
            <a:solidFill>
              <a:schemeClr val="bg1"/>
            </a:solidFill>
            <a:latin typeface="Arial" panose="020B0604020202020204" pitchFamily="34" charset="0"/>
            <a:cs typeface="Arial" panose="020B0604020202020204" pitchFamily="34" charset="0"/>
          </a:endParaRPr>
        </a:p>
      </dsp:txBody>
      <dsp:txXfrm>
        <a:off x="675" y="132102"/>
        <a:ext cx="2633043" cy="1579825"/>
      </dsp:txXfrm>
    </dsp:sp>
    <dsp:sp modelId="{3F992C7B-E751-455E-9D8F-3FC8E2A56268}">
      <dsp:nvSpPr>
        <dsp:cNvPr id="0" name=""/>
        <dsp:cNvSpPr/>
      </dsp:nvSpPr>
      <dsp:spPr>
        <a:xfrm>
          <a:off x="2897022" y="132102"/>
          <a:ext cx="2633043" cy="1579825"/>
        </a:xfrm>
        <a:prstGeom prst="rect">
          <a:avLst/>
        </a:prstGeom>
        <a:solidFill>
          <a:srgbClr val="243A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cap="none" dirty="0">
              <a:solidFill>
                <a:schemeClr val="bg1"/>
              </a:solidFill>
              <a:latin typeface="Arial" panose="020B0604020202020204" pitchFamily="34" charset="0"/>
              <a:cs typeface="Arial" panose="020B0604020202020204" pitchFamily="34" charset="0"/>
            </a:rPr>
            <a:t>High turnover jobs</a:t>
          </a:r>
        </a:p>
      </dsp:txBody>
      <dsp:txXfrm>
        <a:off x="2897022" y="132102"/>
        <a:ext cx="2633043" cy="1579825"/>
      </dsp:txXfrm>
    </dsp:sp>
    <dsp:sp modelId="{B7FEED45-947F-4341-8D3F-93BB8AC3624F}">
      <dsp:nvSpPr>
        <dsp:cNvPr id="0" name=""/>
        <dsp:cNvSpPr/>
      </dsp:nvSpPr>
      <dsp:spPr>
        <a:xfrm>
          <a:off x="675" y="1975232"/>
          <a:ext cx="2633043" cy="1579825"/>
        </a:xfrm>
        <a:prstGeom prst="rect">
          <a:avLst/>
        </a:prstGeom>
        <a:solidFill>
          <a:srgbClr val="243A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cap="none">
              <a:solidFill>
                <a:schemeClr val="bg1"/>
              </a:solidFill>
              <a:latin typeface="Arial" panose="020B0604020202020204" pitchFamily="34" charset="0"/>
              <a:cs typeface="Arial" panose="020B0604020202020204" pitchFamily="34" charset="0"/>
            </a:rPr>
            <a:t>Open requisitions</a:t>
          </a:r>
        </a:p>
      </dsp:txBody>
      <dsp:txXfrm>
        <a:off x="675" y="1975232"/>
        <a:ext cx="2633043" cy="1579825"/>
      </dsp:txXfrm>
    </dsp:sp>
    <dsp:sp modelId="{2F07AAC1-29A5-456D-8A2D-BD4A31DA8334}">
      <dsp:nvSpPr>
        <dsp:cNvPr id="0" name=""/>
        <dsp:cNvSpPr/>
      </dsp:nvSpPr>
      <dsp:spPr>
        <a:xfrm>
          <a:off x="2897022" y="1975232"/>
          <a:ext cx="2633043" cy="1579825"/>
        </a:xfrm>
        <a:prstGeom prst="rect">
          <a:avLst/>
        </a:prstGeom>
        <a:solidFill>
          <a:srgbClr val="243A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cap="none">
              <a:solidFill>
                <a:schemeClr val="bg1"/>
              </a:solidFill>
              <a:latin typeface="Arial" panose="020B0604020202020204" pitchFamily="34" charset="0"/>
              <a:cs typeface="Arial" panose="020B0604020202020204" pitchFamily="34" charset="0"/>
            </a:rPr>
            <a:t>Components of existing jobs</a:t>
          </a:r>
        </a:p>
      </dsp:txBody>
      <dsp:txXfrm>
        <a:off x="2897022" y="1975232"/>
        <a:ext cx="2633043" cy="157982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1F390-80C0-C040-B5A7-B8911A345AFE}" type="datetimeFigureOut">
              <a:rPr lang="en-US" smtClean="0"/>
              <a:t>1/21/2020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C4B45-0229-C04C-BA59-98017C01BFEA}" type="slidenum">
              <a:rPr lang="en-US" smtClean="0"/>
              <a:t>‹#›</a:t>
            </a:fld>
            <a:endParaRPr lang="en-US"/>
          </a:p>
        </p:txBody>
      </p:sp>
    </p:spTree>
    <p:extLst>
      <p:ext uri="{BB962C8B-B14F-4D97-AF65-F5344CB8AC3E}">
        <p14:creationId xmlns:p14="http://schemas.microsoft.com/office/powerpoint/2010/main" val="510123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amazon.com/allabilitie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2C6CD-1DEA-304C-B812-D4270AAD7944}" type="slidenum">
              <a:rPr lang="en-US" smtClean="0"/>
              <a:t>5</a:t>
            </a:fld>
            <a:endParaRPr lang="en-US" dirty="0"/>
          </a:p>
        </p:txBody>
      </p:sp>
    </p:spTree>
    <p:extLst>
      <p:ext uri="{BB962C8B-B14F-4D97-AF65-F5344CB8AC3E}">
        <p14:creationId xmlns:p14="http://schemas.microsoft.com/office/powerpoint/2010/main" val="656330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eriod"/>
            </a:pPr>
            <a:r>
              <a:rPr lang="en-US" sz="900" kern="1200">
                <a:solidFill>
                  <a:srgbClr val="274B47"/>
                </a:solidFill>
                <a:latin typeface="Segoe UI Light" pitchFamily="34" charset="0"/>
                <a:ea typeface="+mn-ea"/>
                <a:cs typeface="+mn-cs"/>
              </a:rPr>
              <a:t>Decreased turnover</a:t>
            </a:r>
          </a:p>
          <a:p>
            <a:pPr marL="228600" indent="-228600" algn="l">
              <a:buFont typeface="+mj-lt"/>
              <a:buAutoNum type="arabicPeriod"/>
            </a:pPr>
            <a:r>
              <a:rPr lang="en-US" sz="900" kern="1200">
                <a:solidFill>
                  <a:srgbClr val="274B47"/>
                </a:solidFill>
                <a:latin typeface="Segoe UI Light" pitchFamily="34" charset="0"/>
                <a:ea typeface="+mn-ea"/>
                <a:cs typeface="+mn-cs"/>
              </a:rPr>
              <a:t>Increased empathy</a:t>
            </a:r>
          </a:p>
          <a:p>
            <a:pPr marL="228600" indent="-228600" algn="l">
              <a:buFont typeface="+mj-lt"/>
              <a:buAutoNum type="arabicPeriod"/>
            </a:pPr>
            <a:r>
              <a:rPr lang="en-US" sz="900" kern="1200">
                <a:solidFill>
                  <a:srgbClr val="274B47"/>
                </a:solidFill>
                <a:latin typeface="Segoe UI Light" pitchFamily="34" charset="0"/>
                <a:ea typeface="+mn-ea"/>
                <a:cs typeface="+mn-cs"/>
              </a:rPr>
              <a:t>Increased community engagement</a:t>
            </a:r>
          </a:p>
          <a:p>
            <a:pPr marL="228600" indent="-228600" algn="l">
              <a:buFont typeface="+mj-lt"/>
              <a:buAutoNum type="arabicPeriod"/>
            </a:pPr>
            <a:r>
              <a:rPr lang="en-US" sz="900" kern="1200">
                <a:solidFill>
                  <a:srgbClr val="274B47"/>
                </a:solidFill>
                <a:latin typeface="Segoe UI Light" pitchFamily="34" charset="0"/>
                <a:ea typeface="+mn-ea"/>
                <a:cs typeface="+mn-cs"/>
              </a:rPr>
              <a:t>Increased diversity</a:t>
            </a:r>
          </a:p>
          <a:p>
            <a:pPr marL="228600" indent="-228600" algn="l">
              <a:buFont typeface="+mj-lt"/>
              <a:buAutoNum type="arabicPeriod"/>
            </a:pPr>
            <a:r>
              <a:rPr lang="en-US" sz="900" kern="1200">
                <a:solidFill>
                  <a:srgbClr val="274B47"/>
                </a:solidFill>
                <a:latin typeface="Segoe UI Light" pitchFamily="34" charset="0"/>
                <a:ea typeface="+mn-ea"/>
                <a:cs typeface="+mn-cs"/>
              </a:rPr>
              <a:t>Marketing opportunities</a:t>
            </a:r>
          </a:p>
          <a:p>
            <a:pPr marL="228600" indent="-228600" algn="l">
              <a:buFont typeface="+mj-lt"/>
              <a:buAutoNum type="arabicPeriod"/>
            </a:pPr>
            <a:r>
              <a:rPr lang="en-US" sz="900" kern="1200">
                <a:solidFill>
                  <a:srgbClr val="274B47"/>
                </a:solidFill>
                <a:latin typeface="Segoe UI Light" pitchFamily="34" charset="0"/>
                <a:ea typeface="+mn-ea"/>
                <a:cs typeface="+mn-cs"/>
              </a:rPr>
              <a:t>Untapped labor force</a:t>
            </a:r>
          </a:p>
          <a:p>
            <a:pPr marL="228600" indent="-228600" algn="l">
              <a:buFont typeface="+mj-lt"/>
              <a:buAutoNum type="arabicPeriod"/>
            </a:pPr>
            <a:r>
              <a:rPr lang="en-US" sz="900" kern="1200">
                <a:solidFill>
                  <a:srgbClr val="274B47"/>
                </a:solidFill>
                <a:latin typeface="Segoe UI Light" pitchFamily="34" charset="0"/>
                <a:ea typeface="+mn-ea"/>
                <a:cs typeface="+mn-cs"/>
              </a:rPr>
              <a:t>Return on investment</a:t>
            </a:r>
          </a:p>
          <a:p>
            <a:pPr marL="228600" indent="-228600" algn="l">
              <a:buFont typeface="+mj-lt"/>
              <a:buAutoNum type="arabicPeriod"/>
            </a:pPr>
            <a:r>
              <a:rPr lang="en-US" sz="900" kern="1200">
                <a:solidFill>
                  <a:srgbClr val="274B47"/>
                </a:solidFill>
                <a:latin typeface="Segoe UI Light" pitchFamily="34" charset="0"/>
                <a:ea typeface="+mn-ea"/>
                <a:cs typeface="+mn-cs"/>
              </a:rPr>
              <a:t>Morale boost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025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Gillian </a:t>
            </a:r>
          </a:p>
          <a:p>
            <a:endParaRPr lang="en-US"/>
          </a:p>
          <a:p>
            <a:pPr marR="0" lvl="0" algn="l" defTabSz="932742" rtl="0" eaLnBrk="1" fontAlgn="auto" latinLnBrk="0" hangingPunct="1">
              <a:lnSpc>
                <a:spcPct val="90000"/>
              </a:lnSpc>
              <a:spcBef>
                <a:spcPts val="0"/>
              </a:spcBef>
              <a:spcAft>
                <a:spcPts val="600"/>
              </a:spcAft>
              <a:buClrTx/>
              <a:buSzTx/>
              <a:tabLst/>
              <a:defRPr/>
            </a:pPr>
            <a:r>
              <a:rPr kumimoji="0" lang="en-US" sz="1400" b="1" i="0" u="none" strike="noStrike" kern="1200" cap="none" spc="0" normalizeH="0" baseline="0" noProof="0">
                <a:ln>
                  <a:noFill/>
                </a:ln>
                <a:solidFill>
                  <a:schemeClr val="bg1"/>
                </a:solidFill>
                <a:effectLst/>
                <a:uLnTx/>
                <a:uFillTx/>
                <a:ea typeface="+mn-ea"/>
                <a:cs typeface="+mn-cs"/>
              </a:rPr>
              <a:t>Supported Employee </a:t>
            </a:r>
          </a:p>
          <a:p>
            <a:pPr marL="637821" marR="0" lvl="1" indent="-17145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ea typeface="+mn-ea"/>
                <a:cs typeface="+mn-cs"/>
              </a:rPr>
              <a:t>The supported employee is paid by the employer directly (vendor partner).  If the supported employee is being hired from CBRE – NorAm, then funding must be approved through the normal new role process.  If the position is already in place and we are conducting a back-fill not additional approval is necessary for funds/budget unless the salary has changed.</a:t>
            </a:r>
          </a:p>
          <a:p>
            <a:pPr marL="1399113" marR="0" lvl="3" indent="0" algn="l" defTabSz="932742" rtl="0" eaLnBrk="1" fontAlgn="auto" latinLnBrk="0" hangingPunct="1">
              <a:lnSpc>
                <a:spcPct val="90000"/>
              </a:lnSpc>
              <a:spcBef>
                <a:spcPts val="0"/>
              </a:spcBef>
              <a:spcAft>
                <a:spcPts val="600"/>
              </a:spcAft>
              <a:buClrTx/>
              <a:buSzTx/>
              <a:buFontTx/>
              <a:buNone/>
              <a:tabLst/>
              <a:defRPr/>
            </a:pPr>
            <a:endParaRPr kumimoji="0" lang="en-US" sz="1400" b="1" i="0" u="none" strike="noStrike" kern="1200" cap="none" spc="0" normalizeH="0" baseline="0" noProof="0">
              <a:ln>
                <a:noFill/>
              </a:ln>
              <a:solidFill>
                <a:schemeClr val="bg1"/>
              </a:solidFill>
              <a:effectLst/>
              <a:uLnTx/>
              <a:uFillTx/>
              <a:ea typeface="+mn-ea"/>
              <a:cs typeface="+mn-cs"/>
            </a:endParaRPr>
          </a:p>
          <a:p>
            <a:pPr marR="0" lvl="0" algn="l" defTabSz="932742" rtl="0" eaLnBrk="1" fontAlgn="auto" latinLnBrk="0" hangingPunct="1">
              <a:lnSpc>
                <a:spcPct val="90000"/>
              </a:lnSpc>
              <a:spcBef>
                <a:spcPts val="0"/>
              </a:spcBef>
              <a:spcAft>
                <a:spcPts val="600"/>
              </a:spcAft>
              <a:buClrTx/>
              <a:buSzTx/>
              <a:tabLst/>
              <a:defRPr/>
            </a:pPr>
            <a:r>
              <a:rPr kumimoji="0" lang="en-US" sz="1400" b="1" i="0" u="none" strike="noStrike" kern="1200" cap="none" spc="0" normalizeH="0" baseline="0" noProof="0">
                <a:ln>
                  <a:noFill/>
                </a:ln>
                <a:solidFill>
                  <a:schemeClr val="bg1"/>
                </a:solidFill>
                <a:effectLst/>
                <a:uLnTx/>
                <a:uFillTx/>
                <a:ea typeface="+mn-ea"/>
                <a:cs typeface="+mn-cs"/>
              </a:rPr>
              <a:t>Job Coach </a:t>
            </a:r>
          </a:p>
          <a:p>
            <a:pPr marL="637821" marR="0" lvl="1" indent="-17145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ea typeface="+mn-ea"/>
                <a:cs typeface="+mn-cs"/>
              </a:rPr>
              <a:t>Job coaches are not paid by the employer (vendor partner). In fact, they are paid by a government funding agency, so you do not need to worry about their payment in your budget. </a:t>
            </a:r>
          </a:p>
          <a:p>
            <a:pPr marL="637821" marR="0" lvl="1" indent="-17145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chemeClr val="bg1"/>
              </a:solidFill>
              <a:effectLst/>
              <a:uLnTx/>
              <a:uFillTx/>
              <a:ea typeface="+mn-ea"/>
              <a:cs typeface="+mn-cs"/>
            </a:endParaRPr>
          </a:p>
          <a:p>
            <a:pPr marR="0" lvl="0" algn="l" defTabSz="932742" rtl="0" eaLnBrk="1" fontAlgn="auto" latinLnBrk="0" hangingPunct="1">
              <a:lnSpc>
                <a:spcPct val="90000"/>
              </a:lnSpc>
              <a:spcBef>
                <a:spcPts val="0"/>
              </a:spcBef>
              <a:spcAft>
                <a:spcPts val="600"/>
              </a:spcAft>
              <a:buClrTx/>
              <a:buSzTx/>
              <a:tabLst/>
              <a:defRPr/>
            </a:pPr>
            <a:r>
              <a:rPr kumimoji="0" lang="en-US" sz="1400" b="1" i="0" u="none" strike="noStrike" kern="1200" cap="none" spc="0" normalizeH="0" baseline="0" noProof="0">
                <a:ln>
                  <a:noFill/>
                </a:ln>
                <a:solidFill>
                  <a:schemeClr val="bg1"/>
                </a:solidFill>
                <a:effectLst/>
                <a:uLnTx/>
                <a:uFillTx/>
                <a:ea typeface="+mn-ea"/>
                <a:cs typeface="+mn-cs"/>
              </a:rPr>
              <a:t>Program Manager</a:t>
            </a:r>
          </a:p>
          <a:p>
            <a:pPr marL="637821" marR="0" lvl="1" indent="-171450" algn="l" defTabSz="932742"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ea typeface="+mn-ea"/>
                <a:cs typeface="+mn-cs"/>
              </a:rPr>
              <a:t>The program manager and SEP team roles are reimbursed by the client.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6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Lizzie –</a:t>
            </a:r>
          </a:p>
          <a:p>
            <a:r>
              <a:rPr lang="en-US"/>
              <a:t>Who pays for the services of the Coach?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536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Austin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505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 the Puget Sound campus we have 24 CBRE Supported Employees in both full and part time roles. Most of these are customer facing and are providing key functions to allow activities on campus run smoothly. </a:t>
            </a:r>
          </a:p>
          <a:p>
            <a:endParaRPr lang="en-US"/>
          </a:p>
          <a:p>
            <a:r>
              <a:rPr lang="en-US"/>
              <a:t>Common Area Reset- Play Austin video. responsible for auditing all the common areas on campus to make sure the furniture is functioning as designed. </a:t>
            </a:r>
          </a:p>
          <a:p>
            <a:r>
              <a:rPr lang="en-US"/>
              <a:t>The CAR Team is really a jumping off point for other roles within the facilities management sector of CBRE. It allows a great space for employees to familiarize themselves with the client as well as the tech used within the team and really learn how to navigate campus. </a:t>
            </a:r>
          </a:p>
          <a:p>
            <a:endParaRPr lang="en-US"/>
          </a:p>
          <a:p>
            <a:r>
              <a:rPr lang="en-US"/>
              <a:t>Maintenance Assistant- this role as filled by a supported employee evolved from the CAR Team. Marc pictured here started with the CAR Team, quickly evolved into fulfilling name badge work orders, and now has been promoted to replacing signage all over campus and working with various tools and teams in order to get it done. Most recently, when we checked in with his team, the manager reported they would be meeting soon to give Marc an even bigger role on their team and assign new responsibilities. This story of career progression came out of a team wanting to hire an SE but had some trepidations about the learning curve of being on campus. So we worked together and found someone suited for next steps in their career journey and it has been smooth sailing ever since they brought Marc on board. </a:t>
            </a:r>
          </a:p>
          <a:p>
            <a:endParaRPr lang="en-US"/>
          </a:p>
          <a:p>
            <a:r>
              <a:rPr lang="en-US"/>
              <a:t>We have folks in Mail Services- featured here is Laila and she has been with Microsoft for over 25 years. She assists with delivery and distribution for all incoming mail to campus. </a:t>
            </a:r>
          </a:p>
          <a:p>
            <a:endParaRPr lang="en-US"/>
          </a:p>
          <a:p>
            <a:r>
              <a:rPr lang="en-US"/>
              <a:t>Within the SE Team, we have our third teammate, Austin Landon. He provides various supports to different teams within CBRE however, one of his primary roles is to share his story and help show the impact and success Supported Employment has on people with intellectual and developmental disabilities. </a:t>
            </a:r>
          </a:p>
          <a:p>
            <a:endParaRPr lang="en-US"/>
          </a:p>
          <a:p>
            <a:r>
              <a:rPr lang="en-US"/>
              <a:t>Lobby Host- this is Cassie. She is a lobby host, and she serves as the first impression for guests and employees at Microsoft.  Our lobby hosts help with signing in visitors, requesting shuttles, and assisting with securing meeting spaces. </a:t>
            </a:r>
          </a:p>
          <a:p>
            <a:endParaRPr lang="en-US"/>
          </a:p>
          <a:p>
            <a:r>
              <a:rPr lang="en-US"/>
              <a:t>Delivery Driver- Tim drives all over campus and making deliveries.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421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420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available to consult as you take these first brainstormed ideas to the next step.</a:t>
            </a:r>
          </a:p>
          <a:p>
            <a:r>
              <a:rPr lang="en-US"/>
              <a:t>We have supported the expansion across the US and Globally.</a:t>
            </a:r>
          </a:p>
          <a:p>
            <a:r>
              <a:rPr lang="en-US"/>
              <a:t>We are supporting CBRE colleagues as they build new programs at other client locations.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388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84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Gillian</a:t>
            </a:r>
          </a:p>
        </p:txBody>
      </p:sp>
      <p:sp>
        <p:nvSpPr>
          <p:cNvPr id="4" name="Slide Number Placeholder 3"/>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9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9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5260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87168B-2E46-5C49-8B9B-A95C79D6B591}" type="slidenum">
              <a:rPr lang="en-US" smtClean="0"/>
              <a:t>6</a:t>
            </a:fld>
            <a:endParaRPr lang="en-US" dirty="0"/>
          </a:p>
        </p:txBody>
      </p:sp>
    </p:spTree>
    <p:extLst>
      <p:ext uri="{BB962C8B-B14F-4D97-AF65-F5344CB8AC3E}">
        <p14:creationId xmlns:p14="http://schemas.microsoft.com/office/powerpoint/2010/main" val="155098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906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546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838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a:t>
            </a:r>
            <a:r>
              <a:rPr lang="en-US" baseline="0" dirty="0"/>
              <a:t> Notes: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Hyperlink will take</a:t>
            </a:r>
            <a:r>
              <a:rPr lang="en-US" baseline="0" dirty="0"/>
              <a:t> audience to the AWSP external facing: </a:t>
            </a:r>
            <a:r>
              <a:rPr lang="en-US" sz="1200" u="sng" kern="1200" dirty="0">
                <a:solidFill>
                  <a:schemeClr val="tx1"/>
                </a:solidFill>
                <a:effectLst/>
                <a:latin typeface="+mn-lt"/>
                <a:ea typeface="+mn-ea"/>
                <a:cs typeface="+mn-cs"/>
                <a:hlinkClick r:id="rId3"/>
              </a:rPr>
              <a:t>www.amazon.com/allabilities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will then guide</a:t>
            </a:r>
            <a:r>
              <a:rPr lang="en-US" sz="1200" kern="1200" baseline="0" dirty="0">
                <a:solidFill>
                  <a:schemeClr val="tx1"/>
                </a:solidFill>
                <a:effectLst/>
                <a:latin typeface="+mn-lt"/>
                <a:ea typeface="+mn-ea"/>
                <a:cs typeface="+mn-cs"/>
              </a:rPr>
              <a:t> them to watch success story of Erica on the website </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306F"/>
                </a:solidFill>
                <a:latin typeface="Arial" panose="020B0604020202020204" pitchFamily="34" charset="0"/>
                <a:cs typeface="Arial" panose="020B0604020202020204" pitchFamily="34" charset="0"/>
              </a:rPr>
              <a:t>2) Focus on fulfillment roles,</a:t>
            </a:r>
            <a:r>
              <a:rPr lang="en-US" baseline="0" dirty="0">
                <a:solidFill>
                  <a:srgbClr val="21306F"/>
                </a:solidFill>
                <a:latin typeface="Arial" panose="020B0604020202020204" pitchFamily="34" charset="0"/>
                <a:cs typeface="Arial" panose="020B0604020202020204" pitchFamily="34" charset="0"/>
              </a:rPr>
              <a:t> expanding to other role types in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306F"/>
                </a:solidFill>
                <a:latin typeface="Arial" panose="020B0604020202020204" pitchFamily="34" charset="0"/>
                <a:cs typeface="Arial" panose="020B0604020202020204" pitchFamily="34" charset="0"/>
              </a:rPr>
              <a:t>3) Aligns and enhances Amazon core values of being an inclusive employer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4) Hires growing progressively: </a:t>
            </a:r>
            <a:r>
              <a:rPr lang="en-US" sz="1200" kern="1200" dirty="0">
                <a:solidFill>
                  <a:schemeClr val="tx1"/>
                </a:solidFill>
                <a:effectLst/>
                <a:latin typeface="+mn-lt"/>
                <a:ea typeface="+mn-ea"/>
                <a:cs typeface="+mn-cs"/>
              </a:rPr>
              <a:t>over the last 5 years; e.g. 8 in 2015, 35 in 2016, 252 in 2017, 373 in 2018, and 678 in 2019,</a:t>
            </a:r>
            <a:r>
              <a:rPr lang="en-US" sz="1200" kern="1200" baseline="0" dirty="0">
                <a:solidFill>
                  <a:schemeClr val="tx1"/>
                </a:solidFill>
                <a:effectLst/>
                <a:latin typeface="+mn-lt"/>
                <a:ea typeface="+mn-ea"/>
                <a:cs typeface="+mn-cs"/>
              </a:rPr>
              <a:t> grand total 1,341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5) Projected to hire over 1,000 through the program in 2020</a:t>
            </a:r>
          </a:p>
        </p:txBody>
      </p:sp>
      <p:sp>
        <p:nvSpPr>
          <p:cNvPr id="4" name="Slide Number Placeholder 3"/>
          <p:cNvSpPr>
            <a:spLocks noGrp="1"/>
          </p:cNvSpPr>
          <p:nvPr>
            <p:ph type="sldNum" sz="quarter" idx="5"/>
          </p:nvPr>
        </p:nvSpPr>
        <p:spPr/>
        <p:txBody>
          <a:bodyPr/>
          <a:lstStyle/>
          <a:p>
            <a:fld id="{2072C6CD-1DEA-304C-B812-D4270AAD7944}" type="slidenum">
              <a:rPr lang="en-US" smtClean="0"/>
              <a:t>33</a:t>
            </a:fld>
            <a:endParaRPr lang="en-US" dirty="0"/>
          </a:p>
        </p:txBody>
      </p:sp>
    </p:spTree>
    <p:extLst>
      <p:ext uri="{BB962C8B-B14F-4D97-AF65-F5344CB8AC3E}">
        <p14:creationId xmlns:p14="http://schemas.microsoft.com/office/powerpoint/2010/main" val="1209568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a:t>
            </a:r>
            <a:r>
              <a:rPr lang="en-US" baseline="0" dirty="0"/>
              <a:t> Notes: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Describe suppliers</a:t>
            </a:r>
            <a:r>
              <a:rPr lang="en-US" baseline="0" dirty="0"/>
              <a:t> simulation process (supplier are informing candidates of job to see if it’s a fit prior to application).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baseline="0" dirty="0">
                <a:solidFill>
                  <a:schemeClr val="tx1"/>
                </a:solidFill>
                <a:effectLst/>
                <a:latin typeface="+mn-lt"/>
                <a:ea typeface="+mn-ea"/>
                <a:cs typeface="+mn-cs"/>
              </a:rPr>
              <a:t>Describing coaching support (badged to come onsite, provide coaching up to 90 days)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306F"/>
                </a:solidFill>
                <a:latin typeface="Arial" panose="020B0604020202020204" pitchFamily="34" charset="0"/>
                <a:cs typeface="Arial" panose="020B0604020202020204" pitchFamily="34" charset="0"/>
              </a:rPr>
              <a:t>3) Describe sites commitment to place LO’s consistently on a monthly basis , schedule</a:t>
            </a:r>
            <a:r>
              <a:rPr lang="en-US" baseline="0" dirty="0">
                <a:solidFill>
                  <a:srgbClr val="21306F"/>
                </a:solidFill>
                <a:latin typeface="Arial" panose="020B0604020202020204" pitchFamily="34" charset="0"/>
                <a:cs typeface="Arial" panose="020B0604020202020204" pitchFamily="34" charset="0"/>
              </a:rPr>
              <a:t> that we share with our suppliers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21306F"/>
                </a:solidFill>
                <a:latin typeface="Arial" panose="020B0604020202020204" pitchFamily="34" charset="0"/>
                <a:cs typeface="Arial" panose="020B0604020202020204" pitchFamily="34" charset="0"/>
              </a:rPr>
              <a:t>4) Partnerships with local recruiting teams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1306F"/>
                </a:solidFill>
                <a:latin typeface="Arial" panose="020B0604020202020204" pitchFamily="34" charset="0"/>
                <a:cs typeface="Arial" panose="020B0604020202020204" pitchFamily="34" charset="0"/>
              </a:rPr>
              <a:t>5) Describe training</a:t>
            </a:r>
            <a:r>
              <a:rPr lang="en-US" baseline="0" dirty="0">
                <a:solidFill>
                  <a:srgbClr val="21306F"/>
                </a:solidFill>
                <a:latin typeface="Arial" panose="020B0604020202020204" pitchFamily="34" charset="0"/>
                <a:cs typeface="Arial" panose="020B0604020202020204" pitchFamily="34" charset="0"/>
              </a:rPr>
              <a:t> and SOP’s created for AWSP (KNET, Wiki site we have with resources)</a:t>
            </a:r>
            <a:endParaRPr lang="en-US" dirty="0">
              <a:solidFill>
                <a:srgbClr val="21306F"/>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072C6CD-1DEA-304C-B812-D4270AAD7944}" type="slidenum">
              <a:rPr lang="en-US" smtClean="0"/>
              <a:t>34</a:t>
            </a:fld>
            <a:endParaRPr lang="en-US" dirty="0"/>
          </a:p>
        </p:txBody>
      </p:sp>
    </p:spTree>
    <p:extLst>
      <p:ext uri="{BB962C8B-B14F-4D97-AF65-F5344CB8AC3E}">
        <p14:creationId xmlns:p14="http://schemas.microsoft.com/office/powerpoint/2010/main" val="1648942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a:t>
            </a:r>
            <a:r>
              <a:rPr lang="en-US" baseline="0" dirty="0"/>
              <a:t> Notes: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Describe the challenge of work with states</a:t>
            </a:r>
            <a:r>
              <a:rPr lang="en-US" baseline="0" dirty="0"/>
              <a:t> and nonprofits at scale. Getting buy in to do this in a structured way with external partners was initially a challenge but something we overcame. Must </a:t>
            </a:r>
            <a:r>
              <a:rPr lang="en-US" sz="1200" kern="1200" dirty="0">
                <a:solidFill>
                  <a:schemeClr val="tx1"/>
                </a:solidFill>
                <a:effectLst/>
                <a:latin typeface="+mn-lt"/>
                <a:ea typeface="+mn-ea"/>
                <a:cs typeface="+mn-cs"/>
              </a:rPr>
              <a:t>ensure there is great state and recruiting partnerships</a:t>
            </a: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baseline="0" dirty="0">
                <a:solidFill>
                  <a:schemeClr val="tx1"/>
                </a:solidFill>
                <a:effectLst/>
                <a:latin typeface="+mn-lt"/>
                <a:ea typeface="+mn-ea"/>
                <a:cs typeface="+mn-cs"/>
              </a:rPr>
              <a:t>Next Steps: </a:t>
            </a:r>
            <a:r>
              <a:rPr lang="en-US" sz="1200" kern="1200" dirty="0">
                <a:solidFill>
                  <a:schemeClr val="tx1"/>
                </a:solidFill>
                <a:effectLst/>
                <a:latin typeface="+mn-lt"/>
                <a:ea typeface="+mn-ea"/>
                <a:cs typeface="+mn-cs"/>
              </a:rPr>
              <a:t>Briefly mention of All Abilities across fulfillment network, www.amazon.com/allabilities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solidFill>
                <a:srgbClr val="21306F"/>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072C6CD-1DEA-304C-B812-D4270AAD7944}" type="slidenum">
              <a:rPr lang="en-US" smtClean="0"/>
              <a:t>35</a:t>
            </a:fld>
            <a:endParaRPr lang="en-US" dirty="0"/>
          </a:p>
        </p:txBody>
      </p:sp>
    </p:spTree>
    <p:extLst>
      <p:ext uri="{BB962C8B-B14F-4D97-AF65-F5344CB8AC3E}">
        <p14:creationId xmlns:p14="http://schemas.microsoft.com/office/powerpoint/2010/main" val="2059564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36</a:t>
            </a:fld>
            <a:endParaRPr lang="en-US" dirty="0"/>
          </a:p>
        </p:txBody>
      </p:sp>
    </p:spTree>
    <p:extLst>
      <p:ext uri="{BB962C8B-B14F-4D97-AF65-F5344CB8AC3E}">
        <p14:creationId xmlns:p14="http://schemas.microsoft.com/office/powerpoint/2010/main" val="213228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42</a:t>
            </a:fld>
            <a:endParaRPr lang="en-US" dirty="0"/>
          </a:p>
        </p:txBody>
      </p:sp>
    </p:spTree>
    <p:extLst>
      <p:ext uri="{BB962C8B-B14F-4D97-AF65-F5344CB8AC3E}">
        <p14:creationId xmlns:p14="http://schemas.microsoft.com/office/powerpoint/2010/main" val="1548224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2C6CD-1DEA-304C-B812-D4270AAD7944}" type="slidenum">
              <a:rPr lang="en-US" smtClean="0"/>
              <a:t>44</a:t>
            </a:fld>
            <a:endParaRPr lang="en-US" dirty="0"/>
          </a:p>
        </p:txBody>
      </p:sp>
    </p:spTree>
    <p:extLst>
      <p:ext uri="{BB962C8B-B14F-4D97-AF65-F5344CB8AC3E}">
        <p14:creationId xmlns:p14="http://schemas.microsoft.com/office/powerpoint/2010/main" val="1151363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72C6CD-1DEA-304C-B812-D4270AAD7944}" type="slidenum">
              <a:rPr lang="en-US" smtClean="0"/>
              <a:t>45</a:t>
            </a:fld>
            <a:endParaRPr lang="en-US" dirty="0"/>
          </a:p>
        </p:txBody>
      </p:sp>
    </p:spTree>
    <p:extLst>
      <p:ext uri="{BB962C8B-B14F-4D97-AF65-F5344CB8AC3E}">
        <p14:creationId xmlns:p14="http://schemas.microsoft.com/office/powerpoint/2010/main" val="206488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Mental Wellness ERG</a:t>
            </a:r>
          </a:p>
          <a:p>
            <a:r>
              <a:rPr lang="en-US" dirty="0"/>
              <a:t>Lisa Homan, National Lead (Columbus, OH)</a:t>
            </a:r>
          </a:p>
          <a:p>
            <a:r>
              <a:rPr lang="en-US" dirty="0"/>
              <a:t>Arielle Zwang, National Co-Lead (New York, NY)</a:t>
            </a:r>
          </a:p>
          <a:p>
            <a:r>
              <a:rPr lang="en-US" dirty="0"/>
              <a:t>http://go.acenture.com/MentalHealthUS </a:t>
            </a:r>
          </a:p>
        </p:txBody>
      </p:sp>
      <p:sp>
        <p:nvSpPr>
          <p:cNvPr id="4" name="Slide Number Placeholder 3"/>
          <p:cNvSpPr>
            <a:spLocks noGrp="1"/>
          </p:cNvSpPr>
          <p:nvPr>
            <p:ph type="sldNum" sz="quarter" idx="10"/>
          </p:nvPr>
        </p:nvSpPr>
        <p:spPr/>
        <p:txBody>
          <a:bodyPr/>
          <a:lstStyle/>
          <a:p>
            <a:fld id="{AC157E0A-F321-48DC-AF94-681D4DCF344D}" type="slidenum">
              <a:rPr lang="en-US" smtClean="0"/>
              <a:t>8</a:t>
            </a:fld>
            <a:endParaRPr lang="en-US" dirty="0"/>
          </a:p>
        </p:txBody>
      </p:sp>
    </p:spTree>
    <p:extLst>
      <p:ext uri="{BB962C8B-B14F-4D97-AF65-F5344CB8AC3E}">
        <p14:creationId xmlns:p14="http://schemas.microsoft.com/office/powerpoint/2010/main" val="1997298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72C6CD-1DEA-304C-B812-D4270AAD7944}" type="slidenum">
              <a:rPr lang="en-US" smtClean="0"/>
              <a:t>47</a:t>
            </a:fld>
            <a:endParaRPr lang="en-US" dirty="0"/>
          </a:p>
        </p:txBody>
      </p:sp>
    </p:spTree>
    <p:extLst>
      <p:ext uri="{BB962C8B-B14F-4D97-AF65-F5344CB8AC3E}">
        <p14:creationId xmlns:p14="http://schemas.microsoft.com/office/powerpoint/2010/main" val="118714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8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endParaRPr lang="en-US"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ltLang="en-US" sz="3200" dirty="0">
                <a:solidFill>
                  <a:schemeClr val="bg1"/>
                </a:solidFill>
                <a:cs typeface="Arial" charset="0"/>
              </a:rPr>
              <a:t>Globally, 1 in 4 people have a mental disorder in both developed and developing countries. (Who) </a:t>
            </a:r>
            <a:r>
              <a:rPr lang="en-US" altLang="en-US" sz="3200" dirty="0">
                <a:solidFill>
                  <a:schemeClr val="bg1"/>
                </a:solidFill>
                <a:cs typeface="+mn-cs"/>
              </a:rPr>
              <a:t>:</a:t>
            </a:r>
            <a:r>
              <a:rPr lang="en-US" altLang="en-US" sz="3200" baseline="0" dirty="0">
                <a:solidFill>
                  <a:schemeClr val="bg1"/>
                </a:solidFill>
                <a:cs typeface="+mn-cs"/>
              </a:rPr>
              <a:t> </a:t>
            </a:r>
            <a:r>
              <a:rPr lang="en-US" sz="3200" dirty="0">
                <a:solidFill>
                  <a:schemeClr val="bg1"/>
                </a:solidFill>
              </a:rPr>
              <a:t>http://www.who.int/whr/2001/media_centre/press_release/en/</a:t>
            </a:r>
          </a:p>
          <a:p>
            <a:pPr marL="457200" indent="-457200">
              <a:buFont typeface="Arial" panose="020B0604020202020204" pitchFamily="34" charset="0"/>
              <a:buChar char="•"/>
            </a:pPr>
            <a:r>
              <a:rPr lang="en-US" sz="3200" dirty="0">
                <a:solidFill>
                  <a:schemeClr val="bg1"/>
                </a:solidFill>
              </a:rPr>
              <a:t>US$2.5 trillion</a:t>
            </a:r>
            <a:r>
              <a:rPr lang="en-US" sz="1200" dirty="0">
                <a:solidFill>
                  <a:schemeClr val="bg1"/>
                </a:solidFill>
              </a:rPr>
              <a:t> </a:t>
            </a:r>
            <a:r>
              <a:rPr lang="en-US" sz="1200" i="1" dirty="0">
                <a:solidFill>
                  <a:schemeClr val="bg1"/>
                </a:solidFill>
              </a:rPr>
              <a:t>(Mentalhealth.org.uk)</a:t>
            </a:r>
            <a:r>
              <a:rPr lang="en-US" sz="1200" i="0" dirty="0">
                <a:solidFill>
                  <a:schemeClr val="bg1"/>
                </a:solidFill>
              </a:rPr>
              <a:t>:</a:t>
            </a:r>
            <a:r>
              <a:rPr lang="en-US" sz="1200" i="0" baseline="0" dirty="0">
                <a:solidFill>
                  <a:schemeClr val="bg1"/>
                </a:solidFill>
              </a:rPr>
              <a:t> </a:t>
            </a:r>
            <a:r>
              <a:rPr lang="en-US" dirty="0"/>
              <a:t>https://www.mentalhealth.org.uk/sites/default/files/fundamental-facts-15.pdf</a:t>
            </a:r>
          </a:p>
          <a:p>
            <a:pPr marL="171450" indent="-171450">
              <a:buFont typeface="Arial" panose="020B0604020202020204" pitchFamily="34" charset="0"/>
              <a:buChar char="•"/>
            </a:pPr>
            <a:r>
              <a:rPr lang="en-AU" altLang="en-US" sz="1200" dirty="0">
                <a:solidFill>
                  <a:schemeClr val="bg1"/>
                </a:solidFill>
                <a:cs typeface="Arial" charset="0"/>
              </a:rPr>
              <a:t>Globally, more than 350 million people have depression and 450 million have poor mental health. </a:t>
            </a:r>
            <a:r>
              <a:rPr lang="en-AU" sz="1200" dirty="0">
                <a:solidFill>
                  <a:schemeClr val="bg1"/>
                </a:solidFill>
                <a:cs typeface="Arial" charset="0"/>
              </a:rPr>
              <a:t>The World Mental Health Survey conducted in 17 countries found that on average about 1 in 20 people reported having an episode of depression in the previous year.</a:t>
            </a:r>
            <a:r>
              <a:rPr lang="en-AU" altLang="en-US" sz="1200" dirty="0">
                <a:solidFill>
                  <a:schemeClr val="bg1"/>
                </a:solidFill>
                <a:cs typeface="Arial" charset="0"/>
              </a:rPr>
              <a:t> </a:t>
            </a:r>
            <a:r>
              <a:rPr lang="en-US" sz="1200" dirty="0">
                <a:solidFill>
                  <a:schemeClr val="bg1"/>
                </a:solidFill>
              </a:rPr>
              <a:t>By 2030, depression will be the second highest cause of disability in middle-income countries and the third highest in low-income countries. :</a:t>
            </a:r>
            <a:r>
              <a:rPr lang="en-US" dirty="0"/>
              <a:t>http://www.who.int/mediacentre/factsheets/fs369/en/</a:t>
            </a:r>
          </a:p>
          <a:p>
            <a:pPr marL="457200" indent="-457200">
              <a:buFont typeface="Arial" panose="020B0604020202020204" pitchFamily="34" charset="0"/>
              <a:buChar char="•"/>
            </a:pPr>
            <a:r>
              <a:rPr lang="en-AU" altLang="en-US" sz="3200" dirty="0">
                <a:solidFill>
                  <a:schemeClr val="bg1"/>
                </a:solidFill>
              </a:rPr>
              <a:t>$6 trillion by 2030</a:t>
            </a:r>
            <a:r>
              <a:rPr lang="en-AU" altLang="en-US" sz="3200" baseline="0" dirty="0">
                <a:solidFill>
                  <a:schemeClr val="bg1"/>
                </a:solidFill>
              </a:rPr>
              <a:t> is t</a:t>
            </a:r>
            <a:r>
              <a:rPr lang="en-AU" altLang="en-US" sz="1200" dirty="0">
                <a:solidFill>
                  <a:schemeClr val="bg1"/>
                </a:solidFill>
              </a:rPr>
              <a:t>he global cost (medical care, </a:t>
            </a:r>
            <a:r>
              <a:rPr lang="en-US" sz="1200" dirty="0">
                <a:solidFill>
                  <a:schemeClr val="bg1"/>
                </a:solidFill>
              </a:rPr>
              <a:t>loss of income due to unemployment, expenses for social supports, and a range of indirect costs due to a chronic disability)</a:t>
            </a:r>
            <a:r>
              <a:rPr lang="en-AU" altLang="en-US" sz="1200" dirty="0">
                <a:solidFill>
                  <a:schemeClr val="bg1"/>
                </a:solidFill>
              </a:rPr>
              <a:t> of mental illness is projected to increase to over $6 trillion by 2030. </a:t>
            </a:r>
            <a:r>
              <a:rPr lang="en-AU" altLang="en-US" sz="1200" i="1" dirty="0">
                <a:solidFill>
                  <a:schemeClr val="bg1"/>
                </a:solidFill>
              </a:rPr>
              <a:t>(NIMH, 2013)</a:t>
            </a:r>
            <a:r>
              <a:rPr lang="en-AU" altLang="en-US" sz="1200" i="0" baseline="0" dirty="0">
                <a:solidFill>
                  <a:schemeClr val="bg1"/>
                </a:solidFill>
                <a:cs typeface="Arial" charset="0"/>
              </a:rPr>
              <a:t> :</a:t>
            </a:r>
            <a:r>
              <a:rPr lang="en-US" dirty="0"/>
              <a:t>https://www.nimh.nih.gov/about/director/2011/the-global-cost-of-mental-illness.shtml (September 28th</a:t>
            </a:r>
            <a:r>
              <a:rPr lang="en-US" baseline="0" dirty="0"/>
              <a:t> 2011)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bg1"/>
                </a:solidFill>
              </a:rPr>
              <a:t>It is estimated that </a:t>
            </a:r>
            <a:r>
              <a:rPr lang="en-US" sz="1200" b="1" dirty="0">
                <a:solidFill>
                  <a:schemeClr val="bg1"/>
                </a:solidFill>
              </a:rPr>
              <a:t>up to 25% of the costs</a:t>
            </a:r>
            <a:r>
              <a:rPr lang="en-US" sz="1200" dirty="0">
                <a:solidFill>
                  <a:schemeClr val="bg1"/>
                </a:solidFill>
              </a:rPr>
              <a:t> of mental health issues to employers can be avoided:</a:t>
            </a:r>
            <a:r>
              <a:rPr lang="en-US" sz="1200" baseline="0" dirty="0">
                <a:solidFill>
                  <a:schemeClr val="bg1"/>
                </a:solidFill>
              </a:rPr>
              <a:t> http://2016.notmyselftoday.ca/the-issue/the-solution/</a:t>
            </a:r>
            <a:endParaRPr lang="en-US" sz="1200" dirty="0">
              <a:solidFill>
                <a:schemeClr val="bg1"/>
              </a:solidFill>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9</a:t>
            </a:fld>
            <a:endParaRPr lang="en-US"/>
          </a:p>
        </p:txBody>
      </p:sp>
    </p:spTree>
    <p:extLst>
      <p:ext uri="{BB962C8B-B14F-4D97-AF65-F5344CB8AC3E}">
        <p14:creationId xmlns:p14="http://schemas.microsoft.com/office/powerpoint/2010/main" val="1533211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100" kern="1200">
              <a:solidFill>
                <a:schemeClr val="tx1"/>
              </a:solidFill>
              <a:effectLst/>
              <a:latin typeface="+mn-lt"/>
              <a:ea typeface="+mn-ea"/>
              <a:cs typeface="+mn-cs"/>
            </a:endParaRPr>
          </a:p>
        </p:txBody>
      </p:sp>
    </p:spTree>
    <p:extLst>
      <p:ext uri="{BB962C8B-B14F-4D97-AF65-F5344CB8AC3E}">
        <p14:creationId xmlns:p14="http://schemas.microsoft.com/office/powerpoint/2010/main" val="68844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100" kern="1200">
              <a:solidFill>
                <a:schemeClr val="tx1"/>
              </a:solidFill>
              <a:effectLst/>
              <a:latin typeface="+mn-lt"/>
              <a:ea typeface="+mn-ea"/>
              <a:cs typeface="+mn-cs"/>
            </a:endParaRPr>
          </a:p>
        </p:txBody>
      </p:sp>
    </p:spTree>
    <p:extLst>
      <p:ext uri="{BB962C8B-B14F-4D97-AF65-F5344CB8AC3E}">
        <p14:creationId xmlns:p14="http://schemas.microsoft.com/office/powerpoint/2010/main" val="82937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357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283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Font typeface="+mj-lt"/>
              <a:buAutoNum type="arabicPeriod"/>
            </a:pPr>
            <a:r>
              <a:rPr lang="en-US" sz="900" kern="1200">
                <a:solidFill>
                  <a:srgbClr val="274B47"/>
                </a:solidFill>
                <a:latin typeface="Segoe UI Light" pitchFamily="34" charset="0"/>
                <a:ea typeface="+mn-ea"/>
                <a:cs typeface="+mn-cs"/>
              </a:rPr>
              <a:t>Decreased turnover</a:t>
            </a:r>
          </a:p>
          <a:p>
            <a:pPr marL="228600" indent="-228600" algn="l">
              <a:buFont typeface="+mj-lt"/>
              <a:buAutoNum type="arabicPeriod"/>
            </a:pPr>
            <a:r>
              <a:rPr lang="en-US" sz="900" kern="1200">
                <a:solidFill>
                  <a:srgbClr val="274B47"/>
                </a:solidFill>
                <a:latin typeface="Segoe UI Light" pitchFamily="34" charset="0"/>
                <a:ea typeface="+mn-ea"/>
                <a:cs typeface="+mn-cs"/>
              </a:rPr>
              <a:t>Increased empathy</a:t>
            </a:r>
          </a:p>
          <a:p>
            <a:pPr marL="228600" indent="-228600" algn="l">
              <a:buFont typeface="+mj-lt"/>
              <a:buAutoNum type="arabicPeriod"/>
            </a:pPr>
            <a:r>
              <a:rPr lang="en-US" sz="900" kern="1200">
                <a:solidFill>
                  <a:srgbClr val="274B47"/>
                </a:solidFill>
                <a:latin typeface="Segoe UI Light" pitchFamily="34" charset="0"/>
                <a:ea typeface="+mn-ea"/>
                <a:cs typeface="+mn-cs"/>
              </a:rPr>
              <a:t>Increased community engagement</a:t>
            </a:r>
          </a:p>
          <a:p>
            <a:pPr marL="228600" indent="-228600" algn="l">
              <a:buFont typeface="+mj-lt"/>
              <a:buAutoNum type="arabicPeriod"/>
            </a:pPr>
            <a:r>
              <a:rPr lang="en-US" sz="900" kern="1200">
                <a:solidFill>
                  <a:srgbClr val="274B47"/>
                </a:solidFill>
                <a:latin typeface="Segoe UI Light" pitchFamily="34" charset="0"/>
                <a:ea typeface="+mn-ea"/>
                <a:cs typeface="+mn-cs"/>
              </a:rPr>
              <a:t>Increased diversity</a:t>
            </a:r>
          </a:p>
          <a:p>
            <a:pPr marL="228600" indent="-228600" algn="l">
              <a:buFont typeface="+mj-lt"/>
              <a:buAutoNum type="arabicPeriod"/>
            </a:pPr>
            <a:r>
              <a:rPr lang="en-US" sz="900" kern="1200">
                <a:solidFill>
                  <a:srgbClr val="274B47"/>
                </a:solidFill>
                <a:latin typeface="Segoe UI Light" pitchFamily="34" charset="0"/>
                <a:ea typeface="+mn-ea"/>
                <a:cs typeface="+mn-cs"/>
              </a:rPr>
              <a:t>Marketing opportunities</a:t>
            </a:r>
          </a:p>
          <a:p>
            <a:pPr marL="228600" indent="-228600" algn="l">
              <a:buFont typeface="+mj-lt"/>
              <a:buAutoNum type="arabicPeriod"/>
            </a:pPr>
            <a:r>
              <a:rPr lang="en-US" sz="900" kern="1200">
                <a:solidFill>
                  <a:srgbClr val="274B47"/>
                </a:solidFill>
                <a:latin typeface="Segoe UI Light" pitchFamily="34" charset="0"/>
                <a:ea typeface="+mn-ea"/>
                <a:cs typeface="+mn-cs"/>
              </a:rPr>
              <a:t>Untapped labor force</a:t>
            </a:r>
          </a:p>
          <a:p>
            <a:pPr marL="228600" indent="-228600" algn="l">
              <a:buFont typeface="+mj-lt"/>
              <a:buAutoNum type="arabicPeriod"/>
            </a:pPr>
            <a:r>
              <a:rPr lang="en-US" sz="900" kern="1200">
                <a:solidFill>
                  <a:srgbClr val="274B47"/>
                </a:solidFill>
                <a:latin typeface="Segoe UI Light" pitchFamily="34" charset="0"/>
                <a:ea typeface="+mn-ea"/>
                <a:cs typeface="+mn-cs"/>
              </a:rPr>
              <a:t>Return on investment</a:t>
            </a:r>
          </a:p>
          <a:p>
            <a:pPr marL="228600" indent="-228600" algn="l">
              <a:buFont typeface="+mj-lt"/>
              <a:buAutoNum type="arabicPeriod"/>
            </a:pPr>
            <a:r>
              <a:rPr lang="en-US" sz="900" kern="1200">
                <a:solidFill>
                  <a:srgbClr val="274B47"/>
                </a:solidFill>
                <a:latin typeface="Segoe UI Light" pitchFamily="34" charset="0"/>
                <a:ea typeface="+mn-ea"/>
                <a:cs typeface="+mn-cs"/>
              </a:rPr>
              <a:t>Morale boost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2C6CD-1DEA-304C-B812-D4270AAD79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57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lang="en-US" sz="6000" b="1" kern="1200" dirty="0">
                <a:solidFill>
                  <a:srgbClr val="0070C0"/>
                </a:solidFill>
                <a:latin typeface="Arial" panose="020B0604020202020204" pitchFamily="34" charset="0"/>
                <a:ea typeface="+mj-ea"/>
                <a:cs typeface="Arial" panose="020B0604020202020204" pitchFamily="34" charset="0"/>
              </a:defRPr>
            </a:lvl1pPr>
          </a:lstStyle>
          <a:p>
            <a:r>
              <a:rPr lang="en-US" sz="6000" b="1" dirty="0">
                <a:solidFill>
                  <a:srgbClr val="0070C0"/>
                </a:solidFill>
                <a:latin typeface="Arial" panose="020B0604020202020204" pitchFamily="34" charset="0"/>
                <a:cs typeface="Arial" panose="020B0604020202020204" pitchFamily="34" charset="0"/>
              </a:rPr>
              <a:t>Click</a:t>
            </a:r>
            <a:r>
              <a:rPr lang="en-US" dirty="0"/>
              <a:t>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5F5C45-5C87-8D48-8E18-5D2F3FAB3F1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1918539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F5C45-5C87-8D48-8E18-5D2F3FAB3F1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96802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F5C45-5C87-8D48-8E18-5D2F3FAB3F1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1313337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Master: White Centered 1">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9559232" y="5846780"/>
            <a:ext cx="2250858" cy="604157"/>
            <a:chOff x="9563100" y="1673029"/>
            <a:chExt cx="1389888" cy="373063"/>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3100" y="1825994"/>
              <a:ext cx="1389888" cy="220098"/>
            </a:xfrm>
            <a:prstGeom prst="rect">
              <a:avLst/>
            </a:prstGeom>
          </p:spPr>
        </p:pic>
        <p:sp>
          <p:nvSpPr>
            <p:cNvPr id="12" name="Freeform 5"/>
            <p:cNvSpPr>
              <a:spLocks/>
            </p:cNvSpPr>
            <p:nvPr/>
          </p:nvSpPr>
          <p:spPr bwMode="auto">
            <a:xfrm>
              <a:off x="10373550" y="1673029"/>
              <a:ext cx="136525" cy="147638"/>
            </a:xfrm>
            <a:custGeom>
              <a:avLst/>
              <a:gdLst>
                <a:gd name="T0" fmla="*/ 0 w 86"/>
                <a:gd name="T1" fmla="*/ 66 h 93"/>
                <a:gd name="T2" fmla="*/ 50 w 86"/>
                <a:gd name="T3" fmla="*/ 47 h 93"/>
                <a:gd name="T4" fmla="*/ 0 w 86"/>
                <a:gd name="T5" fmla="*/ 27 h 93"/>
                <a:gd name="T6" fmla="*/ 0 w 86"/>
                <a:gd name="T7" fmla="*/ 0 h 93"/>
                <a:gd name="T8" fmla="*/ 86 w 86"/>
                <a:gd name="T9" fmla="*/ 35 h 93"/>
                <a:gd name="T10" fmla="*/ 86 w 86"/>
                <a:gd name="T11" fmla="*/ 57 h 93"/>
                <a:gd name="T12" fmla="*/ 0 w 86"/>
                <a:gd name="T13" fmla="*/ 93 h 93"/>
                <a:gd name="T14" fmla="*/ 0 w 86"/>
                <a:gd name="T15" fmla="*/ 66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93">
                  <a:moveTo>
                    <a:pt x="0" y="66"/>
                  </a:moveTo>
                  <a:lnTo>
                    <a:pt x="50" y="47"/>
                  </a:lnTo>
                  <a:lnTo>
                    <a:pt x="0" y="27"/>
                  </a:lnTo>
                  <a:lnTo>
                    <a:pt x="0" y="0"/>
                  </a:lnTo>
                  <a:lnTo>
                    <a:pt x="86" y="35"/>
                  </a:lnTo>
                  <a:lnTo>
                    <a:pt x="86" y="57"/>
                  </a:lnTo>
                  <a:lnTo>
                    <a:pt x="0" y="93"/>
                  </a:lnTo>
                  <a:lnTo>
                    <a:pt x="0" y="66"/>
                  </a:lnTo>
                  <a:close/>
                </a:path>
              </a:pathLst>
            </a:custGeom>
            <a:solidFill>
              <a:srgbClr val="7E0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hasCustomPrompt="1"/>
          </p:nvPr>
        </p:nvSpPr>
        <p:spPr>
          <a:xfrm>
            <a:off x="1849582" y="1936373"/>
            <a:ext cx="4246418" cy="2767405"/>
          </a:xfrm>
        </p:spPr>
        <p:txBody>
          <a:bodyPr tIns="0" anchor="t" anchorCtr="0">
            <a:noAutofit/>
          </a:bodyPr>
          <a:lstStyle>
            <a:lvl1pPr algn="l">
              <a:lnSpc>
                <a:spcPct val="70000"/>
              </a:lnSpc>
              <a:defRPr sz="6000">
                <a:solidFill>
                  <a:schemeClr val="tx1"/>
                </a:solidFill>
                <a:latin typeface="Graphik Black" panose="020B0A03030202060203" pitchFamily="34" charset="0"/>
              </a:defRPr>
            </a:lvl1pPr>
          </a:lstStyle>
          <a:p>
            <a:r>
              <a:rPr lang="en-US" dirty="0"/>
              <a:t>Click to edit title</a:t>
            </a:r>
          </a:p>
        </p:txBody>
      </p:sp>
      <p:sp>
        <p:nvSpPr>
          <p:cNvPr id="8" name="Text Placeholder 7"/>
          <p:cNvSpPr>
            <a:spLocks noGrp="1"/>
          </p:cNvSpPr>
          <p:nvPr>
            <p:ph type="body" sz="quarter" idx="13" hasCustomPrompt="1"/>
          </p:nvPr>
        </p:nvSpPr>
        <p:spPr>
          <a:xfrm>
            <a:off x="9525000" y="436417"/>
            <a:ext cx="2286000" cy="3512127"/>
          </a:xfrm>
        </p:spPr>
        <p:txBody>
          <a:bodyPr>
            <a:noAutofit/>
          </a:bodyPr>
          <a:lstStyle>
            <a:lvl1pPr marL="0" indent="0">
              <a:lnSpc>
                <a:spcPct val="70000"/>
              </a:lnSpc>
              <a:defRPr sz="2800" b="1" baseline="0">
                <a:solidFill>
                  <a:schemeClr val="tx1"/>
                </a:solidFill>
                <a:latin typeface="+mn-lt"/>
              </a:defRPr>
            </a:lvl1pPr>
            <a:lvl2pPr marL="0" indent="0">
              <a:lnSpc>
                <a:spcPct val="100000"/>
              </a:lnSpc>
              <a:spcBef>
                <a:spcPts val="600"/>
              </a:spcBef>
              <a:spcAft>
                <a:spcPts val="0"/>
              </a:spcAft>
              <a:defRPr sz="2000" b="0" cap="none" baseline="0">
                <a:solidFill>
                  <a:schemeClr val="tx1"/>
                </a:solidFill>
                <a:latin typeface="+mn-lt"/>
              </a:defRPr>
            </a:lvl2pPr>
            <a:lvl3pPr marL="0" indent="0">
              <a:lnSpc>
                <a:spcPct val="100000"/>
              </a:lnSpc>
              <a:spcBef>
                <a:spcPts val="600"/>
              </a:spcBef>
              <a:spcAft>
                <a:spcPts val="0"/>
              </a:spcAft>
              <a:defRPr sz="1800" b="0" cap="none" baseline="0">
                <a:solidFill>
                  <a:schemeClr val="tx1"/>
                </a:solidFill>
                <a:latin typeface="+mn-lt"/>
              </a:defRPr>
            </a:lvl3pPr>
            <a:lvl4pPr marL="0" indent="0">
              <a:lnSpc>
                <a:spcPct val="100000"/>
              </a:lnSpc>
              <a:spcBef>
                <a:spcPts val="600"/>
              </a:spcBef>
              <a:buNone/>
              <a:defRPr sz="1800" b="0" cap="none" baseline="0">
                <a:solidFill>
                  <a:schemeClr val="tx1"/>
                </a:solidFill>
                <a:latin typeface="+mn-lt"/>
              </a:defRPr>
            </a:lvl4pPr>
            <a:lvl5pPr marL="0" indent="0">
              <a:lnSpc>
                <a:spcPct val="100000"/>
              </a:lnSpc>
              <a:spcBef>
                <a:spcPts val="600"/>
              </a:spcBef>
              <a:buNone/>
              <a:defRPr sz="1800" b="0" cap="none" baseline="0">
                <a:solidFill>
                  <a:schemeClr val="tx1"/>
                </a:solidFill>
                <a:latin typeface="+mn-lt"/>
              </a:defRPr>
            </a:lvl5pPr>
            <a:lvl6pPr marL="339717" indent="0">
              <a:buNone/>
              <a:defRPr/>
            </a:lvl6pPr>
            <a:lvl7pPr>
              <a:defRPr/>
            </a:lvl7pPr>
            <a:lvl8pPr>
              <a:defRPr/>
            </a:lvl8pPr>
          </a:lstStyle>
          <a:p>
            <a:pPr lvl="0"/>
            <a:r>
              <a:rPr lang="en-US" dirty="0"/>
              <a:t>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45824"/>
      </p:ext>
    </p:extLst>
  </p:cSld>
  <p:clrMapOvr>
    <a:masterClrMapping/>
  </p:clrMapOvr>
  <p:extLst>
    <p:ext uri="{DCECCB84-F9BA-43D5-87BE-67443E8EF086}">
      <p15:sldGuideLst xmlns:p15="http://schemas.microsoft.com/office/powerpoint/2012/main">
        <p15:guide id="1" pos="3840">
          <p15:clr>
            <a:srgbClr val="FBAE40"/>
          </p15:clr>
        </p15:guide>
        <p15:guide id="0" pos="60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hort Headline and 2 Columns">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r>
              <a:rPr lang="en-US" dirty="0"/>
              <a:t>Copyright © 2019 Accenture. All rights reserved.</a:t>
            </a:r>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dirty="0"/>
              <a:t>Edit Master text styles</a:t>
            </a:r>
          </a:p>
          <a:p>
            <a:pPr lvl="1"/>
            <a:r>
              <a:rPr lang="en-US" dirty="0"/>
              <a:t>Second level</a:t>
            </a:r>
          </a:p>
          <a:p>
            <a:pPr lvl="2"/>
            <a:r>
              <a:rPr lang="en-US" dirty="0"/>
              <a:t>Third level</a:t>
            </a:r>
          </a:p>
        </p:txBody>
      </p:sp>
      <p:sp>
        <p:nvSpPr>
          <p:cNvPr id="11" name="Title 10"/>
          <p:cNvSpPr>
            <a:spLocks noGrp="1"/>
          </p:cNvSpPr>
          <p:nvPr>
            <p:ph type="title"/>
          </p:nvPr>
        </p:nvSpPr>
        <p:spPr>
          <a:xfrm>
            <a:off x="381000" y="380999"/>
            <a:ext cx="5715000" cy="990601"/>
          </a:xfrm>
        </p:spPr>
        <p:txBody>
          <a:bodyPr/>
          <a:lstStyle/>
          <a:p>
            <a:r>
              <a:rPr lang="en-US" dirty="0"/>
              <a:t>Click to edit Master title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3050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dirty="0"/>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11" name="Title 10"/>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61964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5F5C45-5C87-8D48-8E18-5D2F3FAB3F1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42451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5F5C45-5C87-8D48-8E18-5D2F3FAB3F13}" type="datetimeFigureOut">
              <a:rPr lang="en-US" smtClean="0"/>
              <a:t>1/21/2020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92669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5F5C45-5C87-8D48-8E18-5D2F3FAB3F13}"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141303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5F5C45-5C87-8D48-8E18-5D2F3FAB3F13}" type="datetimeFigureOut">
              <a:rPr lang="en-US" smtClean="0"/>
              <a:t>1/21/2020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2035564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5F5C45-5C87-8D48-8E18-5D2F3FAB3F13}" type="datetimeFigureOut">
              <a:rPr lang="en-US" smtClean="0"/>
              <a:t>1/21/2020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168419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5F5C45-5C87-8D48-8E18-5D2F3FAB3F13}" type="datetimeFigureOut">
              <a:rPr lang="en-US" smtClean="0"/>
              <a:t>1/21/2020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248921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5F5C45-5C87-8D48-8E18-5D2F3FAB3F13}"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330262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5F5C45-5C87-8D48-8E18-5D2F3FAB3F13}" type="datetimeFigureOut">
              <a:rPr lang="en-US" smtClean="0"/>
              <a:t>1/21/2020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E63518-4E1E-8840-B0EA-D98F3E1959BB}" type="slidenum">
              <a:rPr lang="en-US" smtClean="0"/>
              <a:t>‹#›</a:t>
            </a:fld>
            <a:endParaRPr lang="en-US"/>
          </a:p>
        </p:txBody>
      </p:sp>
    </p:spTree>
    <p:extLst>
      <p:ext uri="{BB962C8B-B14F-4D97-AF65-F5344CB8AC3E}">
        <p14:creationId xmlns:p14="http://schemas.microsoft.com/office/powerpoint/2010/main" val="1624513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z="6000" b="1" dirty="0">
                <a:solidFill>
                  <a:srgbClr val="0070C0"/>
                </a:solidFill>
                <a:latin typeface="Arial" panose="020B0604020202020204" pitchFamily="34" charset="0"/>
                <a:cs typeface="Arial" panose="020B0604020202020204" pitchFamily="34" charset="0"/>
              </a:rPr>
              <a:t>Click</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F5C45-5C87-8D48-8E18-5D2F3FAB3F13}" type="datetimeFigureOut">
              <a:rPr lang="en-US" smtClean="0"/>
              <a:t>1/21/2020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63518-4E1E-8840-B0EA-D98F3E1959BB}" type="slidenum">
              <a:rPr lang="en-US" smtClean="0"/>
              <a:t>‹#›</a:t>
            </a:fld>
            <a:endParaRPr lang="en-US"/>
          </a:p>
        </p:txBody>
      </p:sp>
    </p:spTree>
    <p:extLst>
      <p:ext uri="{BB962C8B-B14F-4D97-AF65-F5344CB8AC3E}">
        <p14:creationId xmlns:p14="http://schemas.microsoft.com/office/powerpoint/2010/main" val="197024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www.youtube.com/watch?v=VtvpTb04dE0&amp;t=2s" TargetMode="External"/><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hyperlink" Target="https://youtu.be/pvzHzg3Ub6I" TargetMode="External"/><Relationship Id="rId7"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about.bankofamerica.com/en-us/supporting-people-with-disabilities.html#fbid=LyFbRCamWha/hashlink=put-down-limits-pickuphope" TargetMode="Externa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jpe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32.emf"/><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ZkQ-7gbTmbY&amp;feature=youtu.be" TargetMode="External"/><Relationship Id="rId3" Type="http://schemas.openxmlformats.org/officeDocument/2006/relationships/hyperlink" Target="https://www.youtube.com/watch?v=JDprkb8LaVc" TargetMode="External"/><Relationship Id="rId7" Type="http://schemas.openxmlformats.org/officeDocument/2006/relationships/image" Target="../media/image44.jpeg"/><Relationship Id="rId12"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youtube.com/watch?v=VUocaNiyBFw" TargetMode="External"/><Relationship Id="rId11" Type="http://schemas.openxmlformats.org/officeDocument/2006/relationships/image" Target="../media/image46.png"/><Relationship Id="rId5" Type="http://schemas.openxmlformats.org/officeDocument/2006/relationships/image" Target="../media/image43.jpeg"/><Relationship Id="rId10" Type="http://schemas.openxmlformats.org/officeDocument/2006/relationships/hyperlink" Target="https://www.youtube.com/watch?v=VtvpTb04dE0" TargetMode="External"/><Relationship Id="rId4" Type="http://schemas.openxmlformats.org/officeDocument/2006/relationships/image" Target="../media/image42.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mailto:Alison.R.Cupito@accenture.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AD8096-862D-AF4F-AC27-A7D8EE090C10}"/>
              </a:ext>
              <a:ext uri="{C183D7F6-B498-43B3-948B-1728B52AA6E4}">
                <adec:decorative xmlns:adec="http://schemas.microsoft.com/office/drawing/2017/decorative" val="1"/>
              </a:ext>
            </a:extLst>
          </p:cNvPr>
          <p:cNvSpPr/>
          <p:nvPr/>
        </p:nvSpPr>
        <p:spPr>
          <a:xfrm>
            <a:off x="6850249" y="0"/>
            <a:ext cx="5341751" cy="6858000"/>
          </a:xfrm>
          <a:prstGeom prst="rect">
            <a:avLst/>
          </a:prstGeom>
          <a:solidFill>
            <a:srgbClr val="26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048600" y="330593"/>
            <a:ext cx="4945048" cy="2200537"/>
          </a:xfrm>
        </p:spPr>
        <p:txBody>
          <a:bodyPr>
            <a:normAutofit/>
          </a:bodyPr>
          <a:lstStyle/>
          <a:p>
            <a:r>
              <a:rPr lang="en-US" sz="4000" dirty="0">
                <a:solidFill>
                  <a:schemeClr val="bg1"/>
                </a:solidFill>
                <a:latin typeface="Arial Black" panose="020B0604020202020204" pitchFamily="34" charset="0"/>
                <a:cs typeface="Arial Black" panose="020B0604020202020204" pitchFamily="34" charset="0"/>
              </a:rPr>
              <a:t>Disability Advantage</a:t>
            </a:r>
          </a:p>
        </p:txBody>
      </p:sp>
      <p:sp>
        <p:nvSpPr>
          <p:cNvPr id="3" name="Subtitle 2"/>
          <p:cNvSpPr>
            <a:spLocks noGrp="1"/>
          </p:cNvSpPr>
          <p:nvPr>
            <p:ph type="subTitle" idx="1"/>
          </p:nvPr>
        </p:nvSpPr>
        <p:spPr>
          <a:xfrm>
            <a:off x="6894842" y="2861723"/>
            <a:ext cx="5318320" cy="1310657"/>
          </a:xfrm>
        </p:spPr>
        <p:txBody>
          <a:bodyPr>
            <a:normAutofit fontScale="70000" lnSpcReduction="20000"/>
          </a:bodyPr>
          <a:lstStyle/>
          <a:p>
            <a:r>
              <a:rPr lang="en-US" sz="4000" dirty="0">
                <a:solidFill>
                  <a:schemeClr val="bg1"/>
                </a:solidFill>
              </a:rPr>
              <a:t>Facilitated by </a:t>
            </a:r>
          </a:p>
          <a:p>
            <a:r>
              <a:rPr lang="en-US" sz="4000" dirty="0">
                <a:solidFill>
                  <a:schemeClr val="bg1"/>
                </a:solidFill>
              </a:rPr>
              <a:t>Deb </a:t>
            </a:r>
            <a:r>
              <a:rPr lang="en-US" sz="4000" dirty="0" err="1">
                <a:solidFill>
                  <a:schemeClr val="bg1"/>
                </a:solidFill>
              </a:rPr>
              <a:t>Dagit</a:t>
            </a:r>
            <a:r>
              <a:rPr lang="en-US" sz="4000" dirty="0">
                <a:solidFill>
                  <a:schemeClr val="bg1"/>
                </a:solidFill>
              </a:rPr>
              <a:t>, Corporate Disability Inclusion Consultant, </a:t>
            </a:r>
            <a:r>
              <a:rPr lang="en-US" sz="4000" dirty="0" err="1">
                <a:solidFill>
                  <a:schemeClr val="bg1"/>
                </a:solidFill>
              </a:rPr>
              <a:t>Disability:IN</a:t>
            </a:r>
            <a:endParaRPr lang="en-US" sz="4000" dirty="0">
              <a:solidFill>
                <a:schemeClr val="bg1"/>
              </a:solidFill>
            </a:endParaRPr>
          </a:p>
        </p:txBody>
      </p:sp>
      <p:pic>
        <p:nvPicPr>
          <p:cNvPr id="12" name="Picture 11">
            <a:extLst>
              <a:ext uri="{FF2B5EF4-FFF2-40B4-BE49-F238E27FC236}">
                <a16:creationId xmlns:a16="http://schemas.microsoft.com/office/drawing/2014/main" id="{8298C7AB-125C-7D4F-BE4D-6D96BC588127}"/>
              </a:ext>
              <a:ext uri="{C183D7F6-B498-43B3-948B-1728B52AA6E4}">
                <adec:decorative xmlns:adec="http://schemas.microsoft.com/office/drawing/2017/decorative" val="1"/>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tretch>
            <a:fillRect/>
          </a:stretch>
        </p:blipFill>
        <p:spPr>
          <a:xfrm>
            <a:off x="8621357" y="-687138"/>
            <a:ext cx="4643630" cy="4643630"/>
          </a:xfrm>
          <a:prstGeom prst="rect">
            <a:avLst/>
          </a:prstGeom>
        </p:spPr>
      </p:pic>
      <p:cxnSp>
        <p:nvCxnSpPr>
          <p:cNvPr id="11" name="Straight Connector 10">
            <a:extLst>
              <a:ext uri="{FF2B5EF4-FFF2-40B4-BE49-F238E27FC236}">
                <a16:creationId xmlns:a16="http://schemas.microsoft.com/office/drawing/2014/main" id="{49B75190-C36B-7C4E-ADDA-A829EE00E067}"/>
              </a:ext>
              <a:ext uri="{C183D7F6-B498-43B3-948B-1728B52AA6E4}">
                <adec:decorative xmlns:adec="http://schemas.microsoft.com/office/drawing/2017/decorative" val="1"/>
              </a:ext>
            </a:extLst>
          </p:cNvPr>
          <p:cNvCxnSpPr>
            <a:cxnSpLocks/>
          </p:cNvCxnSpPr>
          <p:nvPr/>
        </p:nvCxnSpPr>
        <p:spPr>
          <a:xfrm>
            <a:off x="6829086" y="-71618"/>
            <a:ext cx="0" cy="7330697"/>
          </a:xfrm>
          <a:prstGeom prst="line">
            <a:avLst/>
          </a:prstGeom>
          <a:ln w="76200">
            <a:solidFill>
              <a:srgbClr val="047BC1"/>
            </a:solidFill>
          </a:ln>
        </p:spPr>
        <p:style>
          <a:lnRef idx="1">
            <a:schemeClr val="accent1"/>
          </a:lnRef>
          <a:fillRef idx="0">
            <a:schemeClr val="accent1"/>
          </a:fillRef>
          <a:effectRef idx="0">
            <a:schemeClr val="accent1"/>
          </a:effectRef>
          <a:fontRef idx="minor">
            <a:schemeClr val="tx1"/>
          </a:fontRef>
        </p:style>
      </p:cxnSp>
      <p:pic>
        <p:nvPicPr>
          <p:cNvPr id="16" name="Picture 15" descr="A smiling little person sitting in front of a computer in a conference room.">
            <a:extLst>
              <a:ext uri="{FF2B5EF4-FFF2-40B4-BE49-F238E27FC236}">
                <a16:creationId xmlns:a16="http://schemas.microsoft.com/office/drawing/2014/main" id="{9AD4860D-09C1-944B-915F-B6BCD115C305}"/>
              </a:ext>
            </a:extLst>
          </p:cNvPr>
          <p:cNvPicPr>
            <a:picLocks noChangeAspect="1"/>
          </p:cNvPicPr>
          <p:nvPr/>
        </p:nvPicPr>
        <p:blipFill rotWithShape="1">
          <a:blip r:embed="rId3"/>
          <a:srcRect l="28774" r="23151"/>
          <a:stretch/>
        </p:blipFill>
        <p:spPr>
          <a:xfrm>
            <a:off x="-1" y="0"/>
            <a:ext cx="6794133" cy="6867144"/>
          </a:xfrm>
          <a:prstGeom prst="rect">
            <a:avLst/>
          </a:prstGeom>
        </p:spPr>
      </p:pic>
      <p:pic>
        <p:nvPicPr>
          <p:cNvPr id="10" name="Picture 9" descr="Disability:IN logo with the tagline: &quot;Your business partner for disability inclusion.&quot;">
            <a:extLst>
              <a:ext uri="{FF2B5EF4-FFF2-40B4-BE49-F238E27FC236}">
                <a16:creationId xmlns:a16="http://schemas.microsoft.com/office/drawing/2014/main" id="{2F0DB394-B4A7-7447-9175-D0ACCE3E2C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0840" y="5228772"/>
            <a:ext cx="3007102" cy="1190812"/>
          </a:xfrm>
          <a:prstGeom prst="rect">
            <a:avLst/>
          </a:prstGeom>
        </p:spPr>
      </p:pic>
    </p:spTree>
    <p:extLst>
      <p:ext uri="{BB962C8B-B14F-4D97-AF65-F5344CB8AC3E}">
        <p14:creationId xmlns:p14="http://schemas.microsoft.com/office/powerpoint/2010/main" val="139623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70EFAF-E7C1-B545-98ED-035125F22B64}"/>
              </a:ext>
            </a:extLst>
          </p:cNvPr>
          <p:cNvSpPr>
            <a:spLocks noGrp="1"/>
          </p:cNvSpPr>
          <p:nvPr>
            <p:ph type="title"/>
          </p:nvPr>
        </p:nvSpPr>
        <p:spPr>
          <a:xfrm>
            <a:off x="381000" y="427839"/>
            <a:ext cx="11430000" cy="1372787"/>
          </a:xfrm>
        </p:spPr>
        <p:txBody>
          <a:bodyPr>
            <a:normAutofit fontScale="90000"/>
          </a:bodyPr>
          <a:lstStyle/>
          <a:p>
            <a:r>
              <a:rPr lang="en-US" sz="6000" b="1" dirty="0">
                <a:solidFill>
                  <a:srgbClr val="0070C0"/>
                </a:solidFill>
                <a:latin typeface="Arial" panose="020B0604020202020204" pitchFamily="34" charset="0"/>
                <a:cs typeface="Arial" panose="020B0604020202020204" pitchFamily="34" charset="0"/>
              </a:rPr>
              <a:t>Companies have the power to change mental health outcomes…</a:t>
            </a:r>
            <a:endParaRPr lang="en-US" dirty="0"/>
          </a:p>
        </p:txBody>
      </p:sp>
      <p:graphicFrame>
        <p:nvGraphicFramePr>
          <p:cNvPr id="2" name="Table 3">
            <a:extLst>
              <a:ext uri="{FF2B5EF4-FFF2-40B4-BE49-F238E27FC236}">
                <a16:creationId xmlns:a16="http://schemas.microsoft.com/office/drawing/2014/main" id="{6C6DDB9B-0CED-4641-930F-6FD79F6169F4}"/>
              </a:ext>
            </a:extLst>
          </p:cNvPr>
          <p:cNvGraphicFramePr>
            <a:graphicFrameLocks noGrp="1"/>
          </p:cNvGraphicFramePr>
          <p:nvPr>
            <p:extLst>
              <p:ext uri="{D42A27DB-BD31-4B8C-83A1-F6EECF244321}">
                <p14:modId xmlns:p14="http://schemas.microsoft.com/office/powerpoint/2010/main" val="1695863745"/>
              </p:ext>
            </p:extLst>
          </p:nvPr>
        </p:nvGraphicFramePr>
        <p:xfrm>
          <a:off x="752171" y="2337261"/>
          <a:ext cx="10917859" cy="3943903"/>
        </p:xfrm>
        <a:graphic>
          <a:graphicData uri="http://schemas.openxmlformats.org/drawingml/2006/table">
            <a:tbl>
              <a:tblPr firstRow="1" bandRow="1">
                <a:tableStyleId>{5C22544A-7EE6-4342-B048-85BDC9FD1C3A}</a:tableStyleId>
              </a:tblPr>
              <a:tblGrid>
                <a:gridCol w="6231559">
                  <a:extLst>
                    <a:ext uri="{9D8B030D-6E8A-4147-A177-3AD203B41FA5}">
                      <a16:colId xmlns:a16="http://schemas.microsoft.com/office/drawing/2014/main" val="948685125"/>
                    </a:ext>
                  </a:extLst>
                </a:gridCol>
                <a:gridCol w="2343150">
                  <a:extLst>
                    <a:ext uri="{9D8B030D-6E8A-4147-A177-3AD203B41FA5}">
                      <a16:colId xmlns:a16="http://schemas.microsoft.com/office/drawing/2014/main" val="2573881188"/>
                    </a:ext>
                  </a:extLst>
                </a:gridCol>
                <a:gridCol w="2343150">
                  <a:extLst>
                    <a:ext uri="{9D8B030D-6E8A-4147-A177-3AD203B41FA5}">
                      <a16:colId xmlns:a16="http://schemas.microsoft.com/office/drawing/2014/main" val="1194723173"/>
                    </a:ext>
                  </a:extLst>
                </a:gridCol>
              </a:tblGrid>
              <a:tr h="1123629">
                <a:tc>
                  <a:txBody>
                    <a:bodyPr/>
                    <a:lstStyle/>
                    <a:p>
                      <a:r>
                        <a:rPr lang="en-US" sz="2400" dirty="0">
                          <a:solidFill>
                            <a:schemeClr val="tx1"/>
                          </a:solidFill>
                          <a:latin typeface="Arial" panose="020B0604020202020204" pitchFamily="34" charset="0"/>
                          <a:cs typeface="Arial" panose="020B0604020202020204" pitchFamily="34" charset="0"/>
                        </a:rPr>
                        <a:t>Young</a:t>
                      </a:r>
                      <a:r>
                        <a:rPr lang="en-US" sz="2400" baseline="0" dirty="0">
                          <a:solidFill>
                            <a:schemeClr val="tx1"/>
                          </a:solidFill>
                          <a:latin typeface="Arial" panose="020B0604020202020204" pitchFamily="34" charset="0"/>
                          <a:cs typeface="Arial" panose="020B0604020202020204" pitchFamily="34" charset="0"/>
                        </a:rPr>
                        <a:t> Workers</a:t>
                      </a:r>
                      <a:endParaRPr lang="en-US" sz="2400" dirty="0">
                        <a:solidFill>
                          <a:schemeClr val="tx1"/>
                        </a:solidFill>
                        <a:latin typeface="Arial" panose="020B0604020202020204" pitchFamily="34" charset="0"/>
                        <a:cs typeface="Arial" panose="020B0604020202020204" pitchFamily="34" charset="0"/>
                      </a:endParaRPr>
                    </a:p>
                  </a:txBody>
                  <a:tcPr/>
                </a:tc>
                <a:tc>
                  <a:txBody>
                    <a:bodyPr/>
                    <a:lstStyle/>
                    <a:p>
                      <a:r>
                        <a:rPr lang="en-US" sz="2400" dirty="0">
                          <a:solidFill>
                            <a:schemeClr val="tx1"/>
                          </a:solidFill>
                          <a:latin typeface="Arial" panose="020B0604020202020204" pitchFamily="34" charset="0"/>
                          <a:cs typeface="Arial" panose="020B0604020202020204" pitchFamily="34" charset="0"/>
                        </a:rPr>
                        <a:t>In Less Supportive Organizations</a:t>
                      </a:r>
                    </a:p>
                  </a:txBody>
                  <a:tcPr/>
                </a:tc>
                <a:tc>
                  <a:txBody>
                    <a:bodyPr/>
                    <a:lstStyle/>
                    <a:p>
                      <a:r>
                        <a:rPr lang="en-US" sz="2400" dirty="0">
                          <a:solidFill>
                            <a:schemeClr val="tx1"/>
                          </a:solidFill>
                          <a:latin typeface="Arial" panose="020B0604020202020204" pitchFamily="34" charset="0"/>
                          <a:cs typeface="Arial" panose="020B0604020202020204" pitchFamily="34" charset="0"/>
                        </a:rPr>
                        <a:t>In More Supportive Organizations</a:t>
                      </a:r>
                    </a:p>
                  </a:txBody>
                  <a:tcPr/>
                </a:tc>
                <a:extLst>
                  <a:ext uri="{0D108BD9-81ED-4DB2-BD59-A6C34878D82A}">
                    <a16:rowId xmlns:a16="http://schemas.microsoft.com/office/drawing/2014/main" val="594396209"/>
                  </a:ext>
                </a:extLst>
              </a:tr>
              <a:tr h="727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Have a recent history of mental health challenges</a:t>
                      </a:r>
                    </a:p>
                  </a:txBody>
                  <a:tcPr/>
                </a:tc>
                <a:tc>
                  <a:txBody>
                    <a:bodyPr/>
                    <a:lstStyle/>
                    <a:p>
                      <a:r>
                        <a:rPr lang="en-US" sz="2000" dirty="0">
                          <a:solidFill>
                            <a:schemeClr val="tx1"/>
                          </a:solidFill>
                          <a:latin typeface="Arial" panose="020B0604020202020204" pitchFamily="34" charset="0"/>
                          <a:cs typeface="Arial" panose="020B0604020202020204" pitchFamily="34" charset="0"/>
                        </a:rPr>
                        <a:t>65%</a:t>
                      </a:r>
                    </a:p>
                  </a:txBody>
                  <a:tcPr/>
                </a:tc>
                <a:tc>
                  <a:txBody>
                    <a:bodyPr/>
                    <a:lstStyle/>
                    <a:p>
                      <a:r>
                        <a:rPr lang="en-US" sz="2000" dirty="0">
                          <a:solidFill>
                            <a:schemeClr val="tx1"/>
                          </a:solidFill>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3969606918"/>
                  </a:ext>
                </a:extLst>
              </a:tr>
              <a:tr h="470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Are able to cope with the everyday stresses of work</a:t>
                      </a:r>
                    </a:p>
                  </a:txBody>
                  <a:tcPr/>
                </a:tc>
                <a:tc>
                  <a:txBody>
                    <a:bodyPr/>
                    <a:lstStyle/>
                    <a:p>
                      <a:r>
                        <a:rPr lang="en-US" sz="2000" dirty="0">
                          <a:solidFill>
                            <a:schemeClr val="tx1"/>
                          </a:solidFill>
                          <a:latin typeface="Arial" panose="020B0604020202020204" pitchFamily="34" charset="0"/>
                          <a:cs typeface="Arial" panose="020B0604020202020204" pitchFamily="34" charset="0"/>
                        </a:rPr>
                        <a:t>51%</a:t>
                      </a:r>
                    </a:p>
                  </a:txBody>
                  <a:tcPr/>
                </a:tc>
                <a:tc>
                  <a:txBody>
                    <a:bodyPr/>
                    <a:lstStyle/>
                    <a:p>
                      <a:r>
                        <a:rPr lang="en-US" sz="2000" dirty="0">
                          <a:solidFill>
                            <a:schemeClr val="tx1"/>
                          </a:solidFill>
                          <a:latin typeface="Arial" panose="020B0604020202020204" pitchFamily="34" charset="0"/>
                          <a:cs typeface="Arial" panose="020B0604020202020204" pitchFamily="34" charset="0"/>
                        </a:rPr>
                        <a:t>91%</a:t>
                      </a:r>
                    </a:p>
                  </a:txBody>
                  <a:tcPr/>
                </a:tc>
                <a:extLst>
                  <a:ext uri="{0D108BD9-81ED-4DB2-BD59-A6C34878D82A}">
                    <a16:rowId xmlns:a16="http://schemas.microsoft.com/office/drawing/2014/main" val="1512064544"/>
                  </a:ext>
                </a:extLst>
              </a:tr>
              <a:tr h="829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Are able to cope at work with any mental health challenges they have</a:t>
                      </a:r>
                    </a:p>
                  </a:txBody>
                  <a:tcPr/>
                </a:tc>
                <a:tc>
                  <a:txBody>
                    <a:bodyPr/>
                    <a:lstStyle/>
                    <a:p>
                      <a:r>
                        <a:rPr lang="en-US" sz="2000" dirty="0">
                          <a:solidFill>
                            <a:schemeClr val="tx1"/>
                          </a:solidFill>
                          <a:latin typeface="Arial" panose="020B0604020202020204" pitchFamily="34" charset="0"/>
                          <a:cs typeface="Arial" panose="020B0604020202020204" pitchFamily="34" charset="0"/>
                        </a:rPr>
                        <a:t>39%</a:t>
                      </a:r>
                    </a:p>
                  </a:txBody>
                  <a:tcPr/>
                </a:tc>
                <a:tc>
                  <a:txBody>
                    <a:bodyPr/>
                    <a:lstStyle/>
                    <a:p>
                      <a:r>
                        <a:rPr lang="en-US" sz="2000" dirty="0">
                          <a:solidFill>
                            <a:schemeClr val="tx1"/>
                          </a:solidFill>
                          <a:latin typeface="Arial" panose="020B0604020202020204" pitchFamily="34" charset="0"/>
                          <a:cs typeface="Arial" panose="020B0604020202020204" pitchFamily="34" charset="0"/>
                        </a:rPr>
                        <a:t>84%</a:t>
                      </a:r>
                    </a:p>
                  </a:txBody>
                  <a:tcPr/>
                </a:tc>
                <a:extLst>
                  <a:ext uri="{0D108BD9-81ED-4DB2-BD59-A6C34878D82A}">
                    <a16:rowId xmlns:a16="http://schemas.microsoft.com/office/drawing/2014/main" val="4237708574"/>
                  </a:ext>
                </a:extLst>
              </a:tr>
              <a:tr h="727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Work impacts their mental health in a positive way</a:t>
                      </a:r>
                    </a:p>
                  </a:txBody>
                  <a:tcPr/>
                </a:tc>
                <a:tc>
                  <a:txBody>
                    <a:bodyPr/>
                    <a:lstStyle/>
                    <a:p>
                      <a:r>
                        <a:rPr lang="en-US" sz="2000" dirty="0">
                          <a:solidFill>
                            <a:schemeClr val="tx1"/>
                          </a:solidFill>
                          <a:latin typeface="Arial" panose="020B0604020202020204" pitchFamily="34" charset="0"/>
                          <a:cs typeface="Arial" panose="020B0604020202020204" pitchFamily="34" charset="0"/>
                        </a:rPr>
                        <a:t>15%</a:t>
                      </a:r>
                    </a:p>
                  </a:txBody>
                  <a:tcPr/>
                </a:tc>
                <a:tc>
                  <a:txBody>
                    <a:bodyPr/>
                    <a:lstStyle/>
                    <a:p>
                      <a:r>
                        <a:rPr lang="en-US" sz="2000" dirty="0">
                          <a:solidFill>
                            <a:schemeClr val="tx1"/>
                          </a:solidFill>
                          <a:latin typeface="Arial" panose="020B0604020202020204" pitchFamily="34" charset="0"/>
                          <a:cs typeface="Arial" panose="020B0604020202020204" pitchFamily="34" charset="0"/>
                        </a:rPr>
                        <a:t>57%</a:t>
                      </a:r>
                    </a:p>
                  </a:txBody>
                  <a:tcPr/>
                </a:tc>
                <a:extLst>
                  <a:ext uri="{0D108BD9-81ED-4DB2-BD59-A6C34878D82A}">
                    <a16:rowId xmlns:a16="http://schemas.microsoft.com/office/drawing/2014/main" val="2749593608"/>
                  </a:ext>
                </a:extLst>
              </a:tr>
            </a:tbl>
          </a:graphicData>
        </a:graphic>
      </p:graphicFrame>
    </p:spTree>
    <p:extLst>
      <p:ext uri="{BB962C8B-B14F-4D97-AF65-F5344CB8AC3E}">
        <p14:creationId xmlns:p14="http://schemas.microsoft.com/office/powerpoint/2010/main" val="31602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70EFAF-E7C1-B545-98ED-035125F22B64}"/>
              </a:ext>
            </a:extLst>
          </p:cNvPr>
          <p:cNvSpPr>
            <a:spLocks noGrp="1"/>
          </p:cNvSpPr>
          <p:nvPr>
            <p:ph type="title"/>
          </p:nvPr>
        </p:nvSpPr>
        <p:spPr>
          <a:xfrm>
            <a:off x="520226" y="291342"/>
            <a:ext cx="11430000" cy="990601"/>
          </a:xfrm>
        </p:spPr>
        <p:txBody>
          <a:bodyPr>
            <a:noAutofit/>
          </a:bodyPr>
          <a:lstStyle/>
          <a:p>
            <a:r>
              <a:rPr lang="en-US" sz="4800" b="1" dirty="0">
                <a:solidFill>
                  <a:srgbClr val="0070C0"/>
                </a:solidFill>
                <a:latin typeface="Arial" panose="020B0604020202020204" pitchFamily="34" charset="0"/>
                <a:cs typeface="Arial" panose="020B0604020202020204" pitchFamily="34" charset="0"/>
              </a:rPr>
              <a:t>In supportive organizations there’s a truly different kind of leader</a:t>
            </a:r>
            <a:endParaRPr lang="en-US" sz="3600" dirty="0"/>
          </a:p>
        </p:txBody>
      </p:sp>
      <p:graphicFrame>
        <p:nvGraphicFramePr>
          <p:cNvPr id="6" name="Object 5" hidden="1">
            <a:extLst>
              <a:ext uri="{FF2B5EF4-FFF2-40B4-BE49-F238E27FC236}">
                <a16:creationId xmlns:a16="http://schemas.microsoft.com/office/drawing/2014/main" id="{318243B9-6E25-4A3F-A99E-FED3E6539F6F}"/>
              </a:ext>
              <a:ext uri="{C183D7F6-B498-43B3-948B-1728B52AA6E4}">
                <adec:decorative xmlns:adec="http://schemas.microsoft.com/office/drawing/2017/decorative" val="1"/>
              </a:ext>
            </a:extLst>
          </p:cNvPr>
          <p:cNvGraphicFramePr>
            <a:graphicFrameLocks noChangeAspect="1"/>
          </p:cNvGraphicFramePr>
          <p:nvPr>
            <p:custDataLst>
              <p:tags r:id="rId2"/>
            </p:custDataLst>
            <p:extLst>
              <p:ext uri="{D42A27DB-BD31-4B8C-83A1-F6EECF244321}">
                <p14:modId xmlns:p14="http://schemas.microsoft.com/office/powerpoint/2010/main" val="125602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7" name="think-cell Slide" r:id="rId5" imgW="395" imgH="396" progId="TCLayout.ActiveDocument.1">
                  <p:embed/>
                </p:oleObj>
              </mc:Choice>
              <mc:Fallback>
                <p:oleObj name="think-cell Slide" r:id="rId5" imgW="395" imgH="396" progId="TCLayout.ActiveDocument.1">
                  <p:embed/>
                  <p:pic>
                    <p:nvPicPr>
                      <p:cNvPr id="6" name="Object 5" hidden="1">
                        <a:extLst>
                          <a:ext uri="{FF2B5EF4-FFF2-40B4-BE49-F238E27FC236}">
                            <a16:creationId xmlns:a16="http://schemas.microsoft.com/office/drawing/2014/main" id="{318243B9-6E25-4A3F-A99E-FED3E6539F6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Slide Number Placeholder 3">
            <a:extLst>
              <a:ext uri="{FF2B5EF4-FFF2-40B4-BE49-F238E27FC236}">
                <a16:creationId xmlns:a16="http://schemas.microsoft.com/office/drawing/2014/main" id="{1BE37116-3D0A-4797-B79A-EB370BB6880A}"/>
              </a:ext>
            </a:extLst>
          </p:cNvPr>
          <p:cNvSpPr txBox="1">
            <a:spLocks/>
          </p:cNvSpPr>
          <p:nvPr/>
        </p:nvSpPr>
        <p:spPr>
          <a:xfrm>
            <a:off x="11599048" y="6536440"/>
            <a:ext cx="423905" cy="17174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9AC08D-23A9-440E-BCB9-AA1E9877CC38}" type="slidenum">
              <a:rPr kumimoji="0" lang="en-US" sz="1000" b="0" i="0" u="none" strike="noStrike" kern="1200" cap="none" spc="0" normalizeH="0" baseline="0" noProof="0" smtClean="0">
                <a:ln>
                  <a:noFill/>
                </a:ln>
                <a:solidFill>
                  <a:prstClr val="white">
                    <a:lumMod val="65000"/>
                  </a:prstClr>
                </a:solidFill>
                <a:effectLst/>
                <a:uLnTx/>
                <a:uFillTx/>
                <a:latin typeface="Graphi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white">
                  <a:lumMod val="65000"/>
                </a:prstClr>
              </a:solidFill>
              <a:effectLst/>
              <a:uLnTx/>
              <a:uFillTx/>
              <a:latin typeface="Graphik"/>
              <a:ea typeface="+mn-ea"/>
              <a:cs typeface="+mn-cs"/>
            </a:endParaRPr>
          </a:p>
        </p:txBody>
      </p:sp>
      <p:sp>
        <p:nvSpPr>
          <p:cNvPr id="51" name="Footer Placeholder 2">
            <a:extLst>
              <a:ext uri="{FF2B5EF4-FFF2-40B4-BE49-F238E27FC236}">
                <a16:creationId xmlns:a16="http://schemas.microsoft.com/office/drawing/2014/main" id="{AA826870-CD91-4BB1-A714-FF09D0A21CB3}"/>
              </a:ext>
            </a:extLst>
          </p:cNvPr>
          <p:cNvSpPr txBox="1">
            <a:spLocks/>
          </p:cNvSpPr>
          <p:nvPr/>
        </p:nvSpPr>
        <p:spPr>
          <a:xfrm>
            <a:off x="223307" y="6656049"/>
            <a:ext cx="2582695" cy="2063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98989"/>
                </a:solidFill>
                <a:effectLst/>
                <a:uLnTx/>
                <a:uFillTx/>
                <a:latin typeface="Graphik Regular"/>
                <a:ea typeface="+mn-ea"/>
                <a:cs typeface="Arial" panose="020B0604020202020204" pitchFamily="34" charset="0"/>
              </a:rPr>
              <a:t>Copyright © 2019 Accenture. All rights reserved.</a:t>
            </a:r>
            <a:endParaRPr kumimoji="0" lang="en-GB" sz="800" b="0" i="0" u="none" strike="noStrike" kern="1200" cap="none" spc="0" normalizeH="0" baseline="0" noProof="0">
              <a:ln>
                <a:noFill/>
              </a:ln>
              <a:solidFill>
                <a:srgbClr val="898989"/>
              </a:solidFill>
              <a:effectLst/>
              <a:uLnTx/>
              <a:uFillTx/>
              <a:latin typeface="Graphik Regular"/>
              <a:ea typeface="+mn-ea"/>
              <a:cs typeface="Arial" panose="020B0604020202020204" pitchFamily="34" charset="0"/>
            </a:endParaRPr>
          </a:p>
        </p:txBody>
      </p:sp>
      <p:sp>
        <p:nvSpPr>
          <p:cNvPr id="27" name="Rectangle 26">
            <a:extLst>
              <a:ext uri="{FF2B5EF4-FFF2-40B4-BE49-F238E27FC236}">
                <a16:creationId xmlns:a16="http://schemas.microsoft.com/office/drawing/2014/main" id="{52D11914-F930-4F43-9437-376EF30A72BE}"/>
              </a:ext>
            </a:extLst>
          </p:cNvPr>
          <p:cNvSpPr/>
          <p:nvPr/>
        </p:nvSpPr>
        <p:spPr>
          <a:xfrm>
            <a:off x="569435" y="4507669"/>
            <a:ext cx="1212764" cy="421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Graphik Black" panose="020B0A03030202060203" pitchFamily="34" charset="0"/>
                <a:ea typeface="+mn-ea"/>
                <a:cs typeface="+mn-cs"/>
              </a:rPr>
              <a:t>17%</a:t>
            </a:r>
          </a:p>
        </p:txBody>
      </p:sp>
      <p:sp>
        <p:nvSpPr>
          <p:cNvPr id="28" name="Rectangle 27">
            <a:extLst>
              <a:ext uri="{FF2B5EF4-FFF2-40B4-BE49-F238E27FC236}">
                <a16:creationId xmlns:a16="http://schemas.microsoft.com/office/drawing/2014/main" id="{224EA19E-6CCC-604C-8343-5A65CB33AE8E}"/>
              </a:ext>
            </a:extLst>
          </p:cNvPr>
          <p:cNvSpPr/>
          <p:nvPr/>
        </p:nvSpPr>
        <p:spPr>
          <a:xfrm>
            <a:off x="558050" y="3204977"/>
            <a:ext cx="1212765" cy="421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Graphik Black" panose="020B0A03030202060203" pitchFamily="34" charset="0"/>
                <a:ea typeface="+mn-ea"/>
                <a:cs typeface="+mn-cs"/>
              </a:rPr>
              <a:t>2%</a:t>
            </a:r>
          </a:p>
        </p:txBody>
      </p:sp>
      <p:sp>
        <p:nvSpPr>
          <p:cNvPr id="29" name="Slide Number Placeholder 3">
            <a:extLst>
              <a:ext uri="{FF2B5EF4-FFF2-40B4-BE49-F238E27FC236}">
                <a16:creationId xmlns:a16="http://schemas.microsoft.com/office/drawing/2014/main" id="{84B45F71-F6CB-3E4B-A725-605F2F34C58D}"/>
              </a:ext>
            </a:extLst>
          </p:cNvPr>
          <p:cNvSpPr txBox="1">
            <a:spLocks/>
          </p:cNvSpPr>
          <p:nvPr/>
        </p:nvSpPr>
        <p:spPr>
          <a:xfrm>
            <a:off x="11506202" y="7178119"/>
            <a:ext cx="372685" cy="19730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9AC08D-23A9-440E-BCB9-AA1E9877CC38}" type="slidenum">
              <a:rPr kumimoji="0" lang="en-US" sz="1000" b="0" i="0" u="none" strike="noStrike" kern="1200" cap="none" spc="0" normalizeH="0" baseline="0" noProof="0" smtClean="0">
                <a:ln>
                  <a:noFill/>
                </a:ln>
                <a:solidFill>
                  <a:prstClr val="white"/>
                </a:solidFill>
                <a:effectLst/>
                <a:uLnTx/>
                <a:uFillTx/>
                <a:latin typeface="Graphi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Graphik"/>
              <a:ea typeface="+mn-ea"/>
              <a:cs typeface="+mn-cs"/>
            </a:endParaRPr>
          </a:p>
        </p:txBody>
      </p:sp>
      <p:sp>
        <p:nvSpPr>
          <p:cNvPr id="32" name="Rectangle 31">
            <a:extLst>
              <a:ext uri="{FF2B5EF4-FFF2-40B4-BE49-F238E27FC236}">
                <a16:creationId xmlns:a16="http://schemas.microsoft.com/office/drawing/2014/main" id="{D6AFF1F1-01B0-AC42-B48B-35752E7059D2}"/>
              </a:ext>
            </a:extLst>
          </p:cNvPr>
          <p:cNvSpPr/>
          <p:nvPr/>
        </p:nvSpPr>
        <p:spPr>
          <a:xfrm>
            <a:off x="548242" y="5151267"/>
            <a:ext cx="1212764" cy="421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Graphik Black" panose="020B0A03030202060203" pitchFamily="34" charset="0"/>
                <a:ea typeface="+mn-ea"/>
                <a:cs typeface="+mn-cs"/>
              </a:rPr>
              <a:t>23%</a:t>
            </a:r>
          </a:p>
        </p:txBody>
      </p:sp>
      <p:sp>
        <p:nvSpPr>
          <p:cNvPr id="40" name="Rectangle 39">
            <a:extLst>
              <a:ext uri="{FF2B5EF4-FFF2-40B4-BE49-F238E27FC236}">
                <a16:creationId xmlns:a16="http://schemas.microsoft.com/office/drawing/2014/main" id="{77C21241-A883-2449-9298-B59592BD1FC9}"/>
              </a:ext>
            </a:extLst>
          </p:cNvPr>
          <p:cNvSpPr/>
          <p:nvPr/>
        </p:nvSpPr>
        <p:spPr>
          <a:xfrm>
            <a:off x="558050" y="3853354"/>
            <a:ext cx="1212764" cy="4212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Graphik Black" panose="020B0A03030202060203" pitchFamily="34" charset="0"/>
                <a:ea typeface="+mn-ea"/>
                <a:cs typeface="+mn-cs"/>
              </a:rPr>
              <a:t>5%</a:t>
            </a:r>
          </a:p>
        </p:txBody>
      </p:sp>
      <p:graphicFrame>
        <p:nvGraphicFramePr>
          <p:cNvPr id="33" name="Table 3">
            <a:extLst>
              <a:ext uri="{FF2B5EF4-FFF2-40B4-BE49-F238E27FC236}">
                <a16:creationId xmlns:a16="http://schemas.microsoft.com/office/drawing/2014/main" id="{711DA658-DA5E-4FAF-B04A-953E50B73171}"/>
              </a:ext>
            </a:extLst>
          </p:cNvPr>
          <p:cNvGraphicFramePr>
            <a:graphicFrameLocks noGrp="1"/>
          </p:cNvGraphicFramePr>
          <p:nvPr>
            <p:extLst>
              <p:ext uri="{D42A27DB-BD31-4B8C-83A1-F6EECF244321}">
                <p14:modId xmlns:p14="http://schemas.microsoft.com/office/powerpoint/2010/main" val="1988911153"/>
              </p:ext>
            </p:extLst>
          </p:nvPr>
        </p:nvGraphicFramePr>
        <p:xfrm>
          <a:off x="548242" y="2163435"/>
          <a:ext cx="10917859" cy="4174165"/>
        </p:xfrm>
        <a:graphic>
          <a:graphicData uri="http://schemas.openxmlformats.org/drawingml/2006/table">
            <a:tbl>
              <a:tblPr firstRow="1" bandRow="1">
                <a:tableStyleId>{5C22544A-7EE6-4342-B048-85BDC9FD1C3A}</a:tableStyleId>
              </a:tblPr>
              <a:tblGrid>
                <a:gridCol w="6231559">
                  <a:extLst>
                    <a:ext uri="{9D8B030D-6E8A-4147-A177-3AD203B41FA5}">
                      <a16:colId xmlns:a16="http://schemas.microsoft.com/office/drawing/2014/main" val="948685125"/>
                    </a:ext>
                  </a:extLst>
                </a:gridCol>
                <a:gridCol w="2343150">
                  <a:extLst>
                    <a:ext uri="{9D8B030D-6E8A-4147-A177-3AD203B41FA5}">
                      <a16:colId xmlns:a16="http://schemas.microsoft.com/office/drawing/2014/main" val="2573881188"/>
                    </a:ext>
                  </a:extLst>
                </a:gridCol>
                <a:gridCol w="2343150">
                  <a:extLst>
                    <a:ext uri="{9D8B030D-6E8A-4147-A177-3AD203B41FA5}">
                      <a16:colId xmlns:a16="http://schemas.microsoft.com/office/drawing/2014/main" val="1194723173"/>
                    </a:ext>
                  </a:extLst>
                </a:gridCol>
              </a:tblGrid>
              <a:tr h="1123629">
                <a:tc>
                  <a:txBody>
                    <a:bodyPr/>
                    <a:lstStyle/>
                    <a:p>
                      <a:r>
                        <a:rPr lang="en-US" sz="2400" dirty="0">
                          <a:solidFill>
                            <a:schemeClr val="tx1"/>
                          </a:solidFill>
                          <a:latin typeface="Arial" panose="020B0604020202020204" pitchFamily="34" charset="0"/>
                          <a:cs typeface="Arial" panose="020B0604020202020204" pitchFamily="34" charset="0"/>
                        </a:rPr>
                        <a:t>Employees tell us…</a:t>
                      </a:r>
                    </a:p>
                  </a:txBody>
                  <a:tcPr/>
                </a:tc>
                <a:tc>
                  <a:txBody>
                    <a:bodyPr/>
                    <a:lstStyle/>
                    <a:p>
                      <a:r>
                        <a:rPr lang="en-US" sz="2400" dirty="0">
                          <a:solidFill>
                            <a:schemeClr val="tx1"/>
                          </a:solidFill>
                          <a:latin typeface="Arial" panose="020B0604020202020204" pitchFamily="34" charset="0"/>
                          <a:cs typeface="Arial" panose="020B0604020202020204" pitchFamily="34" charset="0"/>
                        </a:rPr>
                        <a:t>In Less Supportive Organizations</a:t>
                      </a:r>
                    </a:p>
                  </a:txBody>
                  <a:tcPr/>
                </a:tc>
                <a:tc>
                  <a:txBody>
                    <a:bodyPr/>
                    <a:lstStyle/>
                    <a:p>
                      <a:r>
                        <a:rPr lang="en-US" sz="2400" dirty="0">
                          <a:solidFill>
                            <a:schemeClr val="tx1"/>
                          </a:solidFill>
                          <a:latin typeface="Arial" panose="020B0604020202020204" pitchFamily="34" charset="0"/>
                          <a:cs typeface="Arial" panose="020B0604020202020204" pitchFamily="34" charset="0"/>
                        </a:rPr>
                        <a:t>In More Supportive Organizations</a:t>
                      </a:r>
                    </a:p>
                  </a:txBody>
                  <a:tcPr/>
                </a:tc>
                <a:extLst>
                  <a:ext uri="{0D108BD9-81ED-4DB2-BD59-A6C34878D82A}">
                    <a16:rowId xmlns:a16="http://schemas.microsoft.com/office/drawing/2014/main" val="594396209"/>
                  </a:ext>
                </a:extLst>
              </a:tr>
              <a:tr h="727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Senior leaders are visible in supporting those with mental health challenges</a:t>
                      </a:r>
                    </a:p>
                  </a:txBody>
                  <a:tcPr/>
                </a:tc>
                <a:tc>
                  <a:txBody>
                    <a:bodyPr/>
                    <a:lstStyle/>
                    <a:p>
                      <a:r>
                        <a:rPr lang="en-US" sz="2000" dirty="0">
                          <a:solidFill>
                            <a:schemeClr val="tx1"/>
                          </a:solidFill>
                          <a:latin typeface="Arial" panose="020B0604020202020204" pitchFamily="34" charset="0"/>
                          <a:cs typeface="Arial" panose="020B0604020202020204" pitchFamily="34" charset="0"/>
                        </a:rPr>
                        <a:t>2%</a:t>
                      </a:r>
                    </a:p>
                  </a:txBody>
                  <a:tcPr/>
                </a:tc>
                <a:tc>
                  <a:txBody>
                    <a:bodyPr/>
                    <a:lstStyle/>
                    <a:p>
                      <a:r>
                        <a:rPr lang="en-US" sz="2000" dirty="0">
                          <a:solidFill>
                            <a:schemeClr val="tx1"/>
                          </a:solidFill>
                          <a:latin typeface="Arial" panose="020B0604020202020204" pitchFamily="34" charset="0"/>
                          <a:cs typeface="Arial" panose="020B0604020202020204" pitchFamily="34" charset="0"/>
                        </a:rPr>
                        <a:t>53%</a:t>
                      </a:r>
                    </a:p>
                  </a:txBody>
                  <a:tcPr/>
                </a:tc>
                <a:extLst>
                  <a:ext uri="{0D108BD9-81ED-4DB2-BD59-A6C34878D82A}">
                    <a16:rowId xmlns:a16="http://schemas.microsoft.com/office/drawing/2014/main" val="3969606918"/>
                  </a:ext>
                </a:extLst>
              </a:tr>
              <a:tr h="470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Leaders are ‘open, warm and human’ when it comes to employee mental health</a:t>
                      </a:r>
                    </a:p>
                  </a:txBody>
                  <a:tcPr/>
                </a:tc>
                <a:tc>
                  <a:txBody>
                    <a:bodyPr/>
                    <a:lstStyle/>
                    <a:p>
                      <a:r>
                        <a:rPr lang="en-US" sz="2000" dirty="0">
                          <a:solidFill>
                            <a:schemeClr val="tx1"/>
                          </a:solidFill>
                          <a:latin typeface="Arial" panose="020B0604020202020204" pitchFamily="34" charset="0"/>
                          <a:cs typeface="Arial" panose="020B0604020202020204" pitchFamily="34" charset="0"/>
                        </a:rPr>
                        <a:t>5%</a:t>
                      </a:r>
                    </a:p>
                  </a:txBody>
                  <a:tcPr/>
                </a:tc>
                <a:tc>
                  <a:txBody>
                    <a:bodyPr/>
                    <a:lstStyle/>
                    <a:p>
                      <a:r>
                        <a:rPr lang="en-US" sz="2000" dirty="0">
                          <a:solidFill>
                            <a:schemeClr val="tx1"/>
                          </a:solidFill>
                          <a:latin typeface="Arial" panose="020B0604020202020204" pitchFamily="34" charset="0"/>
                          <a:cs typeface="Arial" panose="020B0604020202020204" pitchFamily="34" charset="0"/>
                        </a:rPr>
                        <a:t>88%</a:t>
                      </a:r>
                    </a:p>
                  </a:txBody>
                  <a:tcPr/>
                </a:tc>
                <a:extLst>
                  <a:ext uri="{0D108BD9-81ED-4DB2-BD59-A6C34878D82A}">
                    <a16:rowId xmlns:a16="http://schemas.microsoft.com/office/drawing/2014/main" val="1512064544"/>
                  </a:ext>
                </a:extLst>
              </a:tr>
              <a:tr h="8294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There’s a senior person I could turn to for help with a mental health challenge</a:t>
                      </a:r>
                    </a:p>
                  </a:txBody>
                  <a:tcPr/>
                </a:tc>
                <a:tc>
                  <a:txBody>
                    <a:bodyPr/>
                    <a:lstStyle/>
                    <a:p>
                      <a:r>
                        <a:rPr lang="en-US" sz="2000" dirty="0">
                          <a:solidFill>
                            <a:schemeClr val="tx1"/>
                          </a:solidFill>
                          <a:latin typeface="Arial" panose="020B0604020202020204" pitchFamily="34" charset="0"/>
                          <a:cs typeface="Arial" panose="020B0604020202020204" pitchFamily="34" charset="0"/>
                        </a:rPr>
                        <a:t>17%</a:t>
                      </a:r>
                    </a:p>
                  </a:txBody>
                  <a:tcPr/>
                </a:tc>
                <a:tc>
                  <a:txBody>
                    <a:bodyPr/>
                    <a:lstStyle/>
                    <a:p>
                      <a:r>
                        <a:rPr lang="en-US" sz="2000" dirty="0">
                          <a:solidFill>
                            <a:schemeClr val="tx1"/>
                          </a:solidFill>
                          <a:latin typeface="Arial" panose="020B0604020202020204" pitchFamily="34" charset="0"/>
                          <a:cs typeface="Arial" panose="020B0604020202020204" pitchFamily="34" charset="0"/>
                        </a:rPr>
                        <a:t>87%</a:t>
                      </a:r>
                    </a:p>
                  </a:txBody>
                  <a:tcPr/>
                </a:tc>
                <a:extLst>
                  <a:ext uri="{0D108BD9-81ED-4DB2-BD59-A6C34878D82A}">
                    <a16:rowId xmlns:a16="http://schemas.microsoft.com/office/drawing/2014/main" val="4237708574"/>
                  </a:ext>
                </a:extLst>
              </a:tr>
              <a:tr h="727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There’s a senior person who genuinely cares about my wellbeing</a:t>
                      </a:r>
                    </a:p>
                  </a:txBody>
                  <a:tcPr/>
                </a:tc>
                <a:tc>
                  <a:txBody>
                    <a:bodyPr/>
                    <a:lstStyle/>
                    <a:p>
                      <a:r>
                        <a:rPr lang="en-US" sz="2000" dirty="0">
                          <a:solidFill>
                            <a:schemeClr val="tx1"/>
                          </a:solidFill>
                          <a:latin typeface="Arial" panose="020B0604020202020204" pitchFamily="34" charset="0"/>
                          <a:cs typeface="Arial" panose="020B0604020202020204" pitchFamily="34" charset="0"/>
                        </a:rPr>
                        <a:t>23%</a:t>
                      </a:r>
                    </a:p>
                  </a:txBody>
                  <a:tcPr/>
                </a:tc>
                <a:tc>
                  <a:txBody>
                    <a:bodyPr/>
                    <a:lstStyle/>
                    <a:p>
                      <a:r>
                        <a:rPr lang="en-US" sz="2000" dirty="0">
                          <a:solidFill>
                            <a:schemeClr val="tx1"/>
                          </a:solidFill>
                          <a:latin typeface="Arial" panose="020B0604020202020204" pitchFamily="34" charset="0"/>
                          <a:cs typeface="Arial" panose="020B0604020202020204" pitchFamily="34" charset="0"/>
                        </a:rPr>
                        <a:t>82%</a:t>
                      </a:r>
                    </a:p>
                  </a:txBody>
                  <a:tcPr/>
                </a:tc>
                <a:extLst>
                  <a:ext uri="{0D108BD9-81ED-4DB2-BD59-A6C34878D82A}">
                    <a16:rowId xmlns:a16="http://schemas.microsoft.com/office/drawing/2014/main" val="2749593608"/>
                  </a:ext>
                </a:extLst>
              </a:tr>
            </a:tbl>
          </a:graphicData>
        </a:graphic>
      </p:graphicFrame>
    </p:spTree>
    <p:extLst>
      <p:ext uri="{BB962C8B-B14F-4D97-AF65-F5344CB8AC3E}">
        <p14:creationId xmlns:p14="http://schemas.microsoft.com/office/powerpoint/2010/main" val="26753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9417" y="179353"/>
            <a:ext cx="10515600" cy="880844"/>
          </a:xfrm>
        </p:spPr>
        <p:txBody>
          <a:bodyPr>
            <a:normAutofit fontScale="90000"/>
          </a:bodyPr>
          <a:lstStyle/>
          <a:p>
            <a:r>
              <a:rPr lang="en-US" sz="6000" b="1" dirty="0">
                <a:solidFill>
                  <a:srgbClr val="0070C0"/>
                </a:solidFill>
                <a:latin typeface="Arial" panose="020B0604020202020204" pitchFamily="34" charset="0"/>
                <a:cs typeface="Arial" panose="020B0604020202020204" pitchFamily="34" charset="0"/>
              </a:rPr>
              <a:t>What is a mental health ally?</a:t>
            </a:r>
            <a:endParaRPr lang="en-US" dirty="0"/>
          </a:p>
        </p:txBody>
      </p:sp>
      <p:sp>
        <p:nvSpPr>
          <p:cNvPr id="6" name="Rectangle 5"/>
          <p:cNvSpPr/>
          <p:nvPr/>
        </p:nvSpPr>
        <p:spPr>
          <a:xfrm>
            <a:off x="639417" y="1102141"/>
            <a:ext cx="5456583" cy="5262979"/>
          </a:xfrm>
          <a:prstGeom prst="rect">
            <a:avLst/>
          </a:prstGeom>
        </p:spPr>
        <p:txBody>
          <a:bodyPr wrap="square">
            <a:spAutoFit/>
          </a:bodyPr>
          <a:lstStyle/>
          <a:p>
            <a:pPr marL="285750" indent="-285750">
              <a:spcBef>
                <a:spcPts val="600"/>
              </a:spcBef>
              <a:buFont typeface="Arial" panose="020B0604020202020204" pitchFamily="34" charset="0"/>
              <a:buChar char="•"/>
            </a:pPr>
            <a:r>
              <a:rPr lang="en-GB" b="1" dirty="0">
                <a:latin typeface="Arial" panose="020B0604020202020204" pitchFamily="34" charset="0"/>
              </a:rPr>
              <a:t>Volunteer</a:t>
            </a:r>
            <a:r>
              <a:rPr lang="en-GB" dirty="0">
                <a:latin typeface="Arial" panose="020B0604020202020204" pitchFamily="34" charset="0"/>
              </a:rPr>
              <a:t> representatives from across Accenture </a:t>
            </a:r>
          </a:p>
          <a:p>
            <a:pPr marL="285750" indent="-285750">
              <a:spcBef>
                <a:spcPts val="600"/>
              </a:spcBef>
              <a:buFont typeface="Arial" panose="020B0604020202020204" pitchFamily="34" charset="0"/>
              <a:buChar char="•"/>
            </a:pPr>
            <a:r>
              <a:rPr lang="en-GB" dirty="0">
                <a:latin typeface="Arial" panose="020B0604020202020204" pitchFamily="34" charset="0"/>
              </a:rPr>
              <a:t>Personally </a:t>
            </a:r>
            <a:r>
              <a:rPr lang="en-GB" b="1" dirty="0">
                <a:latin typeface="Arial" panose="020B0604020202020204" pitchFamily="34" charset="0"/>
              </a:rPr>
              <a:t>passionate</a:t>
            </a:r>
            <a:r>
              <a:rPr lang="en-GB" dirty="0">
                <a:latin typeface="Arial" panose="020B0604020202020204" pitchFamily="34" charset="0"/>
              </a:rPr>
              <a:t> about supporting mental health awareness and education</a:t>
            </a:r>
          </a:p>
          <a:p>
            <a:pPr marL="285750" indent="-285750">
              <a:spcBef>
                <a:spcPts val="600"/>
              </a:spcBef>
              <a:buFont typeface="Arial" panose="020B0604020202020204" pitchFamily="34" charset="0"/>
              <a:buChar char="•"/>
            </a:pPr>
            <a:r>
              <a:rPr lang="en-GB" dirty="0">
                <a:latin typeface="Arial" panose="020B0604020202020204" pitchFamily="34" charset="0"/>
              </a:rPr>
              <a:t>They act as a </a:t>
            </a:r>
            <a:r>
              <a:rPr lang="en-GB" b="1" dirty="0">
                <a:latin typeface="Arial" panose="020B0604020202020204" pitchFamily="34" charset="0"/>
              </a:rPr>
              <a:t>“go-to” resource </a:t>
            </a:r>
            <a:r>
              <a:rPr lang="en-GB" dirty="0">
                <a:latin typeface="Arial" panose="020B0604020202020204" pitchFamily="34" charset="0"/>
              </a:rPr>
              <a:t>for people seeking support or information for themselves or someone else on mental health </a:t>
            </a:r>
          </a:p>
          <a:p>
            <a:pPr marL="285750" indent="-285750">
              <a:spcBef>
                <a:spcPts val="600"/>
              </a:spcBef>
              <a:buFont typeface="Arial" panose="020B0604020202020204" pitchFamily="34" charset="0"/>
              <a:buChar char="•"/>
            </a:pPr>
            <a:r>
              <a:rPr lang="en-GB" dirty="0">
                <a:latin typeface="Arial" panose="020B0604020202020204" pitchFamily="34" charset="0"/>
              </a:rPr>
              <a:t>They are available to </a:t>
            </a:r>
            <a:r>
              <a:rPr lang="en-GB" b="1" dirty="0">
                <a:latin typeface="Arial" panose="020B0604020202020204" pitchFamily="34" charset="0"/>
              </a:rPr>
              <a:t>listen </a:t>
            </a:r>
            <a:r>
              <a:rPr lang="en-GB" dirty="0">
                <a:latin typeface="Arial" panose="020B0604020202020204" pitchFamily="34" charset="0"/>
              </a:rPr>
              <a:t>and provide open, honest, non-judgemental support </a:t>
            </a:r>
          </a:p>
          <a:p>
            <a:pPr marL="285750" indent="-285750">
              <a:spcBef>
                <a:spcPts val="600"/>
              </a:spcBef>
              <a:buFont typeface="Arial" panose="020B0604020202020204" pitchFamily="34" charset="0"/>
              <a:buChar char="•"/>
            </a:pPr>
            <a:r>
              <a:rPr lang="en-GB" dirty="0">
                <a:latin typeface="Arial" panose="020B0604020202020204" pitchFamily="34" charset="0"/>
              </a:rPr>
              <a:t>They are trained on </a:t>
            </a:r>
            <a:r>
              <a:rPr lang="en-GB" b="1" dirty="0">
                <a:latin typeface="Arial" panose="020B0604020202020204" pitchFamily="34" charset="0"/>
              </a:rPr>
              <a:t>mental health topics </a:t>
            </a:r>
            <a:r>
              <a:rPr lang="en-GB" dirty="0">
                <a:latin typeface="Arial" panose="020B0604020202020204" pitchFamily="34" charset="0"/>
              </a:rPr>
              <a:t>and Accenture </a:t>
            </a:r>
            <a:r>
              <a:rPr lang="en-GB" b="1" dirty="0">
                <a:latin typeface="Arial" panose="020B0604020202020204" pitchFamily="34" charset="0"/>
              </a:rPr>
              <a:t>resources</a:t>
            </a:r>
            <a:r>
              <a:rPr lang="en-GB" dirty="0">
                <a:latin typeface="Arial" panose="020B0604020202020204" pitchFamily="34" charset="0"/>
              </a:rPr>
              <a:t> available to you</a:t>
            </a:r>
          </a:p>
          <a:p>
            <a:pPr marL="285750" indent="-285750">
              <a:spcBef>
                <a:spcPts val="600"/>
              </a:spcBef>
              <a:buFont typeface="Arial" panose="020B0604020202020204" pitchFamily="34" charset="0"/>
              <a:buChar char="•"/>
            </a:pPr>
            <a:r>
              <a:rPr lang="en-GB" dirty="0">
                <a:latin typeface="Arial" panose="020B0604020202020204" pitchFamily="34" charset="0"/>
              </a:rPr>
              <a:t>They are </a:t>
            </a:r>
            <a:r>
              <a:rPr lang="en-GB" b="1" dirty="0">
                <a:latin typeface="Arial" panose="020B0604020202020204" pitchFamily="34" charset="0"/>
              </a:rPr>
              <a:t>NOT</a:t>
            </a:r>
            <a:r>
              <a:rPr lang="en-GB" dirty="0">
                <a:latin typeface="Arial" panose="020B0604020202020204" pitchFamily="34" charset="0"/>
              </a:rPr>
              <a:t> </a:t>
            </a:r>
            <a:r>
              <a:rPr lang="en-GB" u="sng" dirty="0">
                <a:latin typeface="Arial" panose="020B0604020202020204" pitchFamily="34" charset="0"/>
              </a:rPr>
              <a:t>psychologists, psychiatrists or therapists</a:t>
            </a:r>
          </a:p>
          <a:p>
            <a:pPr marL="285750" indent="-285750">
              <a:spcBef>
                <a:spcPts val="600"/>
              </a:spcBef>
              <a:buFont typeface="Arial" panose="020B0604020202020204" pitchFamily="34" charset="0"/>
              <a:buChar char="•"/>
            </a:pPr>
            <a:r>
              <a:rPr lang="en-GB" dirty="0">
                <a:latin typeface="Arial" panose="020B0604020202020204" pitchFamily="34" charset="0"/>
              </a:rPr>
              <a:t>They will point you to our resources provided by HR, Employee Assistance Program (EAP), Wellness Champions, career counsellors and line managers</a:t>
            </a:r>
          </a:p>
        </p:txBody>
      </p:sp>
      <p:pic>
        <p:nvPicPr>
          <p:cNvPr id="8" name="Picture 7" descr="A group of people posing in front of signage that says 'Gratitude'">
            <a:extLst>
              <a:ext uri="{FF2B5EF4-FFF2-40B4-BE49-F238E27FC236}">
                <a16:creationId xmlns:a16="http://schemas.microsoft.com/office/drawing/2014/main" id="{CF82FEE1-D41C-4D8E-8175-3CC81EDD7A9F}"/>
              </a:ext>
            </a:extLst>
          </p:cNvPr>
          <p:cNvPicPr>
            <a:picLocks noChangeAspect="1"/>
          </p:cNvPicPr>
          <p:nvPr/>
        </p:nvPicPr>
        <p:blipFill>
          <a:blip r:embed="rId2"/>
          <a:stretch>
            <a:fillRect/>
          </a:stretch>
        </p:blipFill>
        <p:spPr>
          <a:xfrm>
            <a:off x="6174590" y="1613870"/>
            <a:ext cx="5484011" cy="4431983"/>
          </a:xfrm>
          <a:prstGeom prst="rect">
            <a:avLst/>
          </a:prstGeom>
        </p:spPr>
      </p:pic>
    </p:spTree>
    <p:extLst>
      <p:ext uri="{BB962C8B-B14F-4D97-AF65-F5344CB8AC3E}">
        <p14:creationId xmlns:p14="http://schemas.microsoft.com/office/powerpoint/2010/main" val="1499118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2" name="Title 1"/>
          <p:cNvSpPr>
            <a:spLocks noGrp="1"/>
          </p:cNvSpPr>
          <p:nvPr>
            <p:ph type="title"/>
          </p:nvPr>
        </p:nvSpPr>
        <p:spPr>
          <a:xfrm>
            <a:off x="618063" y="3117587"/>
            <a:ext cx="9265771" cy="622836"/>
          </a:xfrm>
        </p:spPr>
        <p:txBody>
          <a:bodyPr>
            <a:normAutofit fontScale="90000"/>
          </a:bodyPr>
          <a:lstStyle/>
          <a:p>
            <a:r>
              <a:rPr lang="en-US" dirty="0">
                <a:solidFill>
                  <a:schemeClr val="bg1"/>
                </a:solidFill>
                <a:latin typeface="Arial Black" panose="020B0604020202020204" pitchFamily="34" charset="0"/>
                <a:cs typeface="Arial Black" panose="020B0604020202020204" pitchFamily="34" charset="0"/>
              </a:rPr>
              <a:t>Facebook</a:t>
            </a:r>
            <a:endParaRPr lang="en-US" dirty="0">
              <a:solidFill>
                <a:schemeClr val="bg1"/>
              </a:solidFill>
            </a:endParaRPr>
          </a:p>
        </p:txBody>
      </p:sp>
      <p:sp>
        <p:nvSpPr>
          <p:cNvPr id="10" name="Content Placeholder 9">
            <a:extLst>
              <a:ext uri="{FF2B5EF4-FFF2-40B4-BE49-F238E27FC236}">
                <a16:creationId xmlns:a16="http://schemas.microsoft.com/office/drawing/2014/main" id="{20449769-C89C-48A9-A023-B3E6241175B9}"/>
              </a:ext>
            </a:extLst>
          </p:cNvPr>
          <p:cNvSpPr>
            <a:spLocks noGrp="1"/>
          </p:cNvSpPr>
          <p:nvPr>
            <p:ph idx="1"/>
          </p:nvPr>
        </p:nvSpPr>
        <p:spPr>
          <a:xfrm>
            <a:off x="618063" y="4049971"/>
            <a:ext cx="9565028" cy="1249240"/>
          </a:xfrm>
        </p:spPr>
        <p:txBody>
          <a:bodyPr>
            <a:normAutofit/>
          </a:bodyPr>
          <a:lstStyle/>
          <a:p>
            <a:pPr marL="0" indent="0">
              <a:buNone/>
            </a:pPr>
            <a:r>
              <a:rPr lang="en-US" sz="3200" dirty="0">
                <a:solidFill>
                  <a:schemeClr val="bg1"/>
                </a:solidFill>
                <a:cs typeface="Arial Black" panose="020B0604020202020204" pitchFamily="34" charset="0"/>
              </a:rPr>
              <a:t>Presenter</a:t>
            </a:r>
          </a:p>
          <a:p>
            <a:r>
              <a:rPr lang="en-US" sz="3200" dirty="0">
                <a:solidFill>
                  <a:schemeClr val="bg1"/>
                </a:solidFill>
              </a:rPr>
              <a:t>Clare Miller, Life@ Mental Health Program Manager</a:t>
            </a:r>
          </a:p>
        </p:txBody>
      </p:sp>
    </p:spTree>
    <p:extLst>
      <p:ext uri="{BB962C8B-B14F-4D97-AF65-F5344CB8AC3E}">
        <p14:creationId xmlns:p14="http://schemas.microsoft.com/office/powerpoint/2010/main" val="1399776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AD8096-862D-AF4F-AC27-A7D8EE090C10}"/>
              </a:ext>
              <a:ext uri="{C183D7F6-B498-43B3-948B-1728B52AA6E4}">
                <adec:decorative xmlns:adec="http://schemas.microsoft.com/office/drawing/2017/decorative" val="1"/>
              </a:ext>
            </a:extLst>
          </p:cNvPr>
          <p:cNvSpPr/>
          <p:nvPr/>
        </p:nvSpPr>
        <p:spPr>
          <a:xfrm>
            <a:off x="6850249" y="0"/>
            <a:ext cx="5341751" cy="6858000"/>
          </a:xfrm>
          <a:prstGeom prst="rect">
            <a:avLst/>
          </a:prstGeom>
          <a:solidFill>
            <a:srgbClr val="26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048600" y="1866451"/>
            <a:ext cx="4945048" cy="2200537"/>
          </a:xfrm>
        </p:spPr>
        <p:txBody>
          <a:bodyPr>
            <a:noAutofit/>
          </a:bodyPr>
          <a:lstStyle/>
          <a:p>
            <a:r>
              <a:rPr lang="en-US" sz="4000" dirty="0">
                <a:solidFill>
                  <a:schemeClr val="bg1"/>
                </a:solidFill>
                <a:latin typeface="Arial Black" panose="020B0604020202020204" pitchFamily="34" charset="0"/>
                <a:cs typeface="Arial Black" panose="020B0604020202020204" pitchFamily="34" charset="0"/>
              </a:rPr>
              <a:t>Leveraging Your Suppliers to Advance Inclusive Hiring</a:t>
            </a:r>
          </a:p>
        </p:txBody>
      </p:sp>
      <p:pic>
        <p:nvPicPr>
          <p:cNvPr id="12" name="Picture 11">
            <a:extLst>
              <a:ext uri="{FF2B5EF4-FFF2-40B4-BE49-F238E27FC236}">
                <a16:creationId xmlns:a16="http://schemas.microsoft.com/office/drawing/2014/main" id="{8298C7AB-125C-7D4F-BE4D-6D96BC588127}"/>
              </a:ext>
              <a:ext uri="{C183D7F6-B498-43B3-948B-1728B52AA6E4}">
                <adec:decorative xmlns:adec="http://schemas.microsoft.com/office/drawing/2017/decorative" val="1"/>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tretch>
            <a:fillRect/>
          </a:stretch>
        </p:blipFill>
        <p:spPr>
          <a:xfrm>
            <a:off x="8621357" y="-687138"/>
            <a:ext cx="4643630" cy="4643630"/>
          </a:xfrm>
          <a:prstGeom prst="rect">
            <a:avLst/>
          </a:prstGeom>
        </p:spPr>
      </p:pic>
      <p:cxnSp>
        <p:nvCxnSpPr>
          <p:cNvPr id="11" name="Straight Connector 10">
            <a:extLst>
              <a:ext uri="{FF2B5EF4-FFF2-40B4-BE49-F238E27FC236}">
                <a16:creationId xmlns:a16="http://schemas.microsoft.com/office/drawing/2014/main" id="{49B75190-C36B-7C4E-ADDA-A829EE00E067}"/>
              </a:ext>
              <a:ext uri="{C183D7F6-B498-43B3-948B-1728B52AA6E4}">
                <adec:decorative xmlns:adec="http://schemas.microsoft.com/office/drawing/2017/decorative" val="1"/>
              </a:ext>
            </a:extLst>
          </p:cNvPr>
          <p:cNvCxnSpPr>
            <a:cxnSpLocks/>
          </p:cNvCxnSpPr>
          <p:nvPr/>
        </p:nvCxnSpPr>
        <p:spPr>
          <a:xfrm>
            <a:off x="6829086" y="-71618"/>
            <a:ext cx="0" cy="7330697"/>
          </a:xfrm>
          <a:prstGeom prst="line">
            <a:avLst/>
          </a:prstGeom>
          <a:ln w="76200">
            <a:solidFill>
              <a:srgbClr val="047BC1"/>
            </a:solidFill>
          </a:ln>
        </p:spPr>
        <p:style>
          <a:lnRef idx="1">
            <a:schemeClr val="accent1"/>
          </a:lnRef>
          <a:fillRef idx="0">
            <a:schemeClr val="accent1"/>
          </a:fillRef>
          <a:effectRef idx="0">
            <a:schemeClr val="accent1"/>
          </a:effectRef>
          <a:fontRef idx="minor">
            <a:schemeClr val="tx1"/>
          </a:fontRef>
        </p:style>
      </p:cxnSp>
      <p:pic>
        <p:nvPicPr>
          <p:cNvPr id="16" name="Picture 15" descr="A smiling little person sitting in front of a computer in a conference room.">
            <a:extLst>
              <a:ext uri="{FF2B5EF4-FFF2-40B4-BE49-F238E27FC236}">
                <a16:creationId xmlns:a16="http://schemas.microsoft.com/office/drawing/2014/main" id="{9AD4860D-09C1-944B-915F-B6BCD115C305}"/>
              </a:ext>
            </a:extLst>
          </p:cNvPr>
          <p:cNvPicPr>
            <a:picLocks noChangeAspect="1"/>
          </p:cNvPicPr>
          <p:nvPr/>
        </p:nvPicPr>
        <p:blipFill rotWithShape="1">
          <a:blip r:embed="rId3"/>
          <a:srcRect l="28774" r="23151"/>
          <a:stretch/>
        </p:blipFill>
        <p:spPr>
          <a:xfrm>
            <a:off x="-1" y="0"/>
            <a:ext cx="6794133" cy="6867144"/>
          </a:xfrm>
          <a:prstGeom prst="rect">
            <a:avLst/>
          </a:prstGeom>
        </p:spPr>
      </p:pic>
      <p:pic>
        <p:nvPicPr>
          <p:cNvPr id="10" name="Picture 9" descr="Disability:IN logo with the tagline: &quot;Your business partner for disability inclusion.&quot;">
            <a:extLst>
              <a:ext uri="{FF2B5EF4-FFF2-40B4-BE49-F238E27FC236}">
                <a16:creationId xmlns:a16="http://schemas.microsoft.com/office/drawing/2014/main" id="{2F0DB394-B4A7-7447-9175-D0ACCE3E2C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0840" y="5228772"/>
            <a:ext cx="3007102" cy="1190812"/>
          </a:xfrm>
          <a:prstGeom prst="rect">
            <a:avLst/>
          </a:prstGeom>
        </p:spPr>
      </p:pic>
    </p:spTree>
    <p:extLst>
      <p:ext uri="{BB962C8B-B14F-4D97-AF65-F5344CB8AC3E}">
        <p14:creationId xmlns:p14="http://schemas.microsoft.com/office/powerpoint/2010/main" val="1101019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2" name="Title 1"/>
          <p:cNvSpPr>
            <a:spLocks noGrp="1"/>
          </p:cNvSpPr>
          <p:nvPr>
            <p:ph type="title"/>
          </p:nvPr>
        </p:nvSpPr>
        <p:spPr>
          <a:xfrm>
            <a:off x="767690" y="1868346"/>
            <a:ext cx="9265771" cy="622836"/>
          </a:xfrm>
        </p:spPr>
        <p:txBody>
          <a:bodyPr>
            <a:normAutofit fontScale="90000"/>
          </a:bodyPr>
          <a:lstStyle/>
          <a:p>
            <a:r>
              <a:rPr lang="en-US" dirty="0">
                <a:solidFill>
                  <a:schemeClr val="bg1"/>
                </a:solidFill>
                <a:latin typeface="Arial Black" panose="020B0604020202020204" pitchFamily="34" charset="0"/>
                <a:cs typeface="Arial Black" panose="020B0604020202020204" pitchFamily="34" charset="0"/>
              </a:rPr>
              <a:t>Microsoft RE&amp;F Supported Employment Program</a:t>
            </a:r>
            <a:endParaRPr lang="en-US" dirty="0">
              <a:solidFill>
                <a:schemeClr val="bg1"/>
              </a:solidFill>
            </a:endParaRPr>
          </a:p>
        </p:txBody>
      </p:sp>
      <p:sp>
        <p:nvSpPr>
          <p:cNvPr id="10" name="Content Placeholder 9">
            <a:extLst>
              <a:ext uri="{FF2B5EF4-FFF2-40B4-BE49-F238E27FC236}">
                <a16:creationId xmlns:a16="http://schemas.microsoft.com/office/drawing/2014/main" id="{20449769-C89C-48A9-A023-B3E6241175B9}"/>
              </a:ext>
            </a:extLst>
          </p:cNvPr>
          <p:cNvSpPr>
            <a:spLocks noGrp="1"/>
          </p:cNvSpPr>
          <p:nvPr>
            <p:ph idx="1"/>
          </p:nvPr>
        </p:nvSpPr>
        <p:spPr>
          <a:xfrm>
            <a:off x="618061" y="2939093"/>
            <a:ext cx="9565028" cy="1249240"/>
          </a:xfrm>
        </p:spPr>
        <p:txBody>
          <a:bodyPr>
            <a:noAutofit/>
          </a:bodyPr>
          <a:lstStyle/>
          <a:p>
            <a:pPr marL="0" indent="0">
              <a:buNone/>
            </a:pPr>
            <a:r>
              <a:rPr lang="en-US" sz="3200" dirty="0">
                <a:solidFill>
                  <a:schemeClr val="bg1"/>
                </a:solidFill>
                <a:cs typeface="Arial Black" panose="020B0604020202020204" pitchFamily="34" charset="0"/>
              </a:rPr>
              <a:t>Presenters</a:t>
            </a:r>
          </a:p>
          <a:p>
            <a:r>
              <a:rPr lang="en-US" sz="3200" dirty="0">
                <a:solidFill>
                  <a:schemeClr val="bg1"/>
                </a:solidFill>
              </a:rPr>
              <a:t>Brian Collins, Senior Manager, Change Management, Real Estate &amp; Facilities</a:t>
            </a:r>
          </a:p>
          <a:p>
            <a:r>
              <a:rPr lang="en-US" sz="3200" dirty="0">
                <a:solidFill>
                  <a:schemeClr val="bg1"/>
                </a:solidFill>
              </a:rPr>
              <a:t>Gillian Maguire, Program Manager, Supported Employment, CBRE</a:t>
            </a:r>
          </a:p>
          <a:p>
            <a:r>
              <a:rPr lang="en-US" sz="3200" dirty="0">
                <a:solidFill>
                  <a:schemeClr val="bg1"/>
                </a:solidFill>
              </a:rPr>
              <a:t>Austin Landon, Project Coordinator, Supported Employment, CBRE</a:t>
            </a:r>
          </a:p>
        </p:txBody>
      </p:sp>
    </p:spTree>
    <p:extLst>
      <p:ext uri="{BB962C8B-B14F-4D97-AF65-F5344CB8AC3E}">
        <p14:creationId xmlns:p14="http://schemas.microsoft.com/office/powerpoint/2010/main" val="2122138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04" y="-202988"/>
            <a:ext cx="10514108" cy="1325375"/>
          </a:xfrm>
        </p:spPr>
        <p:txBody>
          <a:bodyPr>
            <a:normAutofit/>
          </a:bodyPr>
          <a:lstStyle/>
          <a:p>
            <a:r>
              <a:rPr lang="en-US" sz="6000" b="1" dirty="0">
                <a:solidFill>
                  <a:srgbClr val="0070C0"/>
                </a:solidFill>
                <a:latin typeface="Arial" panose="020B0604020202020204" pitchFamily="34" charset="0"/>
                <a:cs typeface="Arial" panose="020B0604020202020204" pitchFamily="34" charset="0"/>
              </a:rPr>
              <a:t>Today</a:t>
            </a:r>
            <a:endParaRPr lang="en-US" dirty="0"/>
          </a:p>
        </p:txBody>
      </p:sp>
      <p:pic>
        <p:nvPicPr>
          <p:cNvPr id="6" name="Picture 5" descr="A woman wearing a red sweater, stands holding a piece of paper by a photocopier. She is wearing an orange badge on a lanyard around her neck. There is another copier in the background.">
            <a:extLst>
              <a:ext uri="{FF2B5EF4-FFF2-40B4-BE49-F238E27FC236}">
                <a16:creationId xmlns:a16="http://schemas.microsoft.com/office/drawing/2014/main" id="{D18FF6DD-2999-408A-B635-792A4D4D1D73}"/>
              </a:ext>
            </a:extLst>
          </p:cNvPr>
          <p:cNvPicPr>
            <a:picLocks noChangeAspect="1"/>
          </p:cNvPicPr>
          <p:nvPr/>
        </p:nvPicPr>
        <p:blipFill rotWithShape="1">
          <a:blip r:embed="rId3"/>
          <a:srcRect t="6225" b="2885"/>
          <a:stretch/>
        </p:blipFill>
        <p:spPr>
          <a:xfrm>
            <a:off x="7620650" y="487"/>
            <a:ext cx="4571351" cy="6232284"/>
          </a:xfrm>
          <a:prstGeom prst="rect">
            <a:avLst/>
          </a:prstGeom>
        </p:spPr>
      </p:pic>
      <p:sp>
        <p:nvSpPr>
          <p:cNvPr id="8" name="Content Placeholder 2">
            <a:extLst>
              <a:ext uri="{FF2B5EF4-FFF2-40B4-BE49-F238E27FC236}">
                <a16:creationId xmlns:a16="http://schemas.microsoft.com/office/drawing/2014/main" id="{D0DE723C-42E9-9348-9836-1D2D59720FEF}"/>
              </a:ext>
            </a:extLst>
          </p:cNvPr>
          <p:cNvSpPr txBox="1">
            <a:spLocks/>
          </p:cNvSpPr>
          <p:nvPr/>
        </p:nvSpPr>
        <p:spPr>
          <a:xfrm>
            <a:off x="350225" y="1661949"/>
            <a:ext cx="6562675" cy="3534103"/>
          </a:xfrm>
          <a:prstGeom prst="rect">
            <a:avLst/>
          </a:prstGeom>
        </p:spPr>
        <p:txBody>
          <a:bodyPr vert="horz" lIns="91427" tIns="45713" rIns="91427" bIns="45713" rtlCol="0">
            <a:noAutofit/>
          </a:bodyPr>
          <a:lstStyle>
            <a:lvl1pPr marL="228600" indent="-228600" algn="l" defTabSz="914400" rtl="0" eaLnBrk="1" latinLnBrk="0" hangingPunct="1">
              <a:lnSpc>
                <a:spcPct val="90000"/>
              </a:lnSpc>
              <a:spcBef>
                <a:spcPts val="1000"/>
              </a:spcBef>
              <a:buFont typeface="Arial"/>
              <a:buChar char="•"/>
              <a:defRPr sz="2800" kern="1200">
                <a:solidFill>
                  <a:srgbClr val="262C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62C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62C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914225">
              <a:lnSpc>
                <a:spcPct val="150000"/>
              </a:lnSpc>
              <a:spcBef>
                <a:spcPts val="1600"/>
              </a:spcBef>
            </a:pPr>
            <a:r>
              <a:rPr lang="en-US" sz="2353">
                <a:solidFill>
                  <a:srgbClr val="002060"/>
                </a:solidFill>
                <a:latin typeface="Arial" panose="020B0604020202020204"/>
                <a:cs typeface="Objektiv Mk2 Medium" panose="020B0502020204020203" pitchFamily="34" charset="77"/>
              </a:rPr>
              <a:t>Program Overview</a:t>
            </a:r>
          </a:p>
          <a:p>
            <a:pPr defTabSz="914225">
              <a:lnSpc>
                <a:spcPct val="150000"/>
              </a:lnSpc>
              <a:spcBef>
                <a:spcPts val="1600"/>
              </a:spcBef>
            </a:pPr>
            <a:r>
              <a:rPr lang="en-US" sz="2353">
                <a:solidFill>
                  <a:srgbClr val="002060"/>
                </a:solidFill>
                <a:latin typeface="Arial" panose="020B0604020202020204"/>
                <a:cs typeface="Objektiv Mk2 Medium" panose="020B0502020204020203" pitchFamily="34" charset="77"/>
              </a:rPr>
              <a:t>Jobs</a:t>
            </a:r>
          </a:p>
          <a:p>
            <a:pPr defTabSz="914225">
              <a:lnSpc>
                <a:spcPct val="150000"/>
              </a:lnSpc>
              <a:spcBef>
                <a:spcPts val="1600"/>
              </a:spcBef>
            </a:pPr>
            <a:r>
              <a:rPr lang="en-US" sz="2353">
                <a:solidFill>
                  <a:srgbClr val="002060"/>
                </a:solidFill>
                <a:latin typeface="Arial" panose="020B0604020202020204"/>
                <a:cs typeface="Objektiv Mk2 Medium" panose="020B0502020204020203" pitchFamily="34" charset="77"/>
              </a:rPr>
              <a:t>Starting a Supported Employment Program</a:t>
            </a:r>
          </a:p>
          <a:p>
            <a:pPr defTabSz="914225">
              <a:lnSpc>
                <a:spcPct val="150000"/>
              </a:lnSpc>
              <a:spcBef>
                <a:spcPts val="1600"/>
              </a:spcBef>
            </a:pPr>
            <a:r>
              <a:rPr lang="en-US" sz="2353">
                <a:solidFill>
                  <a:srgbClr val="002060"/>
                </a:solidFill>
                <a:latin typeface="Arial" panose="020B0604020202020204"/>
                <a:cs typeface="Objektiv Mk2 Medium" panose="020B0502020204020203" pitchFamily="34" charset="77"/>
              </a:rPr>
              <a:t>More Information </a:t>
            </a:r>
          </a:p>
        </p:txBody>
      </p:sp>
      <p:cxnSp>
        <p:nvCxnSpPr>
          <p:cNvPr id="7" name="Straight Connector 6">
            <a:extLst>
              <a:ext uri="{FF2B5EF4-FFF2-40B4-BE49-F238E27FC236}">
                <a16:creationId xmlns:a16="http://schemas.microsoft.com/office/drawing/2014/main" id="{B1A63145-FA15-E344-B5BC-43C393A23D6D}"/>
              </a:ext>
              <a:ext uri="{C183D7F6-B498-43B3-948B-1728B52AA6E4}">
                <adec:decorative xmlns:adec="http://schemas.microsoft.com/office/drawing/2017/decorative" val="1"/>
              </a:ext>
            </a:extLst>
          </p:cNvPr>
          <p:cNvCxnSpPr/>
          <p:nvPr/>
        </p:nvCxnSpPr>
        <p:spPr>
          <a:xfrm>
            <a:off x="0" y="1236130"/>
            <a:ext cx="240161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276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63FB3-F3EB-5949-B654-50BBB007E46A}"/>
              </a:ext>
            </a:extLst>
          </p:cNvPr>
          <p:cNvSpPr>
            <a:spLocks noGrp="1"/>
          </p:cNvSpPr>
          <p:nvPr>
            <p:ph type="title"/>
          </p:nvPr>
        </p:nvSpPr>
        <p:spPr/>
        <p:txBody>
          <a:bodyPr/>
          <a:lstStyle/>
          <a:p>
            <a:r>
              <a:rPr lang="en-US" dirty="0"/>
              <a:t>Share Best Practices</a:t>
            </a:r>
          </a:p>
        </p:txBody>
      </p:sp>
      <p:pic>
        <p:nvPicPr>
          <p:cNvPr id="2" name="Picture 1" descr="This is a faded back, stylized image in tones of blue." title="Image of two co-workers speaking in an offi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 y="487"/>
            <a:ext cx="12190271" cy="6857027"/>
          </a:xfrm>
          <a:prstGeom prst="rect">
            <a:avLst/>
          </a:prstGeom>
        </p:spPr>
      </p:pic>
      <p:sp>
        <p:nvSpPr>
          <p:cNvPr id="5" name="TextBox 4"/>
          <p:cNvSpPr txBox="1"/>
          <p:nvPr/>
        </p:nvSpPr>
        <p:spPr>
          <a:xfrm>
            <a:off x="536338" y="5476922"/>
            <a:ext cx="11119325" cy="1033854"/>
          </a:xfrm>
          <a:prstGeom prst="rect">
            <a:avLst/>
          </a:prstGeom>
          <a:noFill/>
        </p:spPr>
        <p:txBody>
          <a:bodyPr wrap="square" rtlCol="0">
            <a:spAutoFit/>
          </a:bodyPr>
          <a:lstStyle/>
          <a:p>
            <a:pPr defTabSz="914225"/>
            <a:r>
              <a:rPr lang="en-US" sz="5998" b="1">
                <a:solidFill>
                  <a:srgbClr val="FFFFFF"/>
                </a:solidFill>
                <a:latin typeface="Arial Black" panose="020B0604020202020204" pitchFamily="34" charset="0"/>
                <a:cs typeface="Arial Black" panose="020B0604020202020204" pitchFamily="34" charset="0"/>
              </a:rPr>
              <a:t>Program Overview</a:t>
            </a:r>
          </a:p>
        </p:txBody>
      </p:sp>
    </p:spTree>
    <p:extLst>
      <p:ext uri="{BB962C8B-B14F-4D97-AF65-F5344CB8AC3E}">
        <p14:creationId xmlns:p14="http://schemas.microsoft.com/office/powerpoint/2010/main" val="908151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3770-6B36-47F4-A5CC-036D7B596AAB}"/>
              </a:ext>
            </a:extLst>
          </p:cNvPr>
          <p:cNvSpPr>
            <a:spLocks noGrp="1"/>
          </p:cNvSpPr>
          <p:nvPr>
            <p:ph type="title"/>
          </p:nvPr>
        </p:nvSpPr>
        <p:spPr>
          <a:xfrm>
            <a:off x="604566" y="329348"/>
            <a:ext cx="10515600" cy="760544"/>
          </a:xfrm>
        </p:spPr>
        <p:txBody>
          <a:bodyPr>
            <a:normAutofit fontScale="90000"/>
          </a:bodyPr>
          <a:lstStyle/>
          <a:p>
            <a:r>
              <a:rPr lang="en-US" sz="6000" b="1" dirty="0">
                <a:solidFill>
                  <a:srgbClr val="0070C0"/>
                </a:solidFill>
                <a:latin typeface="Arial" panose="020B0604020202020204" pitchFamily="34" charset="0"/>
                <a:cs typeface="Arial" panose="020B0604020202020204" pitchFamily="34" charset="0"/>
              </a:rPr>
              <a:t>About Microsoft</a:t>
            </a:r>
            <a:endParaRPr lang="en-US" dirty="0"/>
          </a:p>
        </p:txBody>
      </p:sp>
      <p:sp>
        <p:nvSpPr>
          <p:cNvPr id="3" name="Content Placeholder 2">
            <a:extLst>
              <a:ext uri="{FF2B5EF4-FFF2-40B4-BE49-F238E27FC236}">
                <a16:creationId xmlns:a16="http://schemas.microsoft.com/office/drawing/2014/main" id="{6D468FB2-6728-4006-A935-E2D55D6A56BA}"/>
              </a:ext>
            </a:extLst>
          </p:cNvPr>
          <p:cNvSpPr>
            <a:spLocks noGrp="1"/>
          </p:cNvSpPr>
          <p:nvPr>
            <p:ph idx="1"/>
          </p:nvPr>
        </p:nvSpPr>
        <p:spPr>
          <a:xfrm>
            <a:off x="738908" y="1681019"/>
            <a:ext cx="10848525" cy="4257962"/>
          </a:xfrm>
        </p:spPr>
        <p:txBody>
          <a:bodyPr>
            <a:normAutofit lnSpcReduction="10000"/>
          </a:bodyPr>
          <a:lstStyle/>
          <a:p>
            <a:pPr marL="0" indent="0">
              <a:buNone/>
            </a:pPr>
            <a:r>
              <a:rPr lang="en-US" b="1" dirty="0">
                <a:latin typeface="Arial" panose="020B0604020202020204" pitchFamily="34" charset="0"/>
                <a:cs typeface="Arial" panose="020B0604020202020204" pitchFamily="34" charset="0"/>
              </a:rPr>
              <a:t>Microsoft’s mission is to empower every person and every organization on the planet to achieve more.</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Microsoft is committed to enabling workforce diversity and inclusion at the company and beyond.</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Microsoft partners with vendors and local Supported Employment agencies to make a substantial difference in the lives of people with intellectual and developmental disabilities who might otherwise be overlooked in the job market. </a:t>
            </a:r>
          </a:p>
        </p:txBody>
      </p:sp>
    </p:spTree>
    <p:extLst>
      <p:ext uri="{BB962C8B-B14F-4D97-AF65-F5344CB8AC3E}">
        <p14:creationId xmlns:p14="http://schemas.microsoft.com/office/powerpoint/2010/main" val="1263935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D07C4-C540-A048-BC01-A8DB4CA8C1F1}"/>
              </a:ext>
              <a:ext uri="{C183D7F6-B498-43B3-948B-1728B52AA6E4}">
                <adec:decorative xmlns:adec="http://schemas.microsoft.com/office/drawing/2017/decorative" val="1"/>
              </a:ext>
            </a:extLst>
          </p:cNvPr>
          <p:cNvSpPr/>
          <p:nvPr/>
        </p:nvSpPr>
        <p:spPr>
          <a:xfrm>
            <a:off x="1134120" y="688953"/>
            <a:ext cx="2837982" cy="4708084"/>
          </a:xfrm>
          <a:prstGeom prst="rect">
            <a:avLst/>
          </a:prstGeom>
        </p:spPr>
        <p:txBody>
          <a:bodyPr wrap="square">
            <a:spAutoFit/>
          </a:bodyPr>
          <a:lstStyle/>
          <a:p>
            <a:pPr defTabSz="914225"/>
            <a:r>
              <a:rPr lang="en-US" sz="29994" b="1">
                <a:solidFill>
                  <a:srgbClr val="047BC1">
                    <a:alpha val="19000"/>
                  </a:srgbClr>
                </a:solidFill>
                <a:latin typeface="Arial Black" panose="020B0604020202020204" pitchFamily="34" charset="0"/>
                <a:cs typeface="Arial Black" panose="020B0604020202020204" pitchFamily="34" charset="0"/>
              </a:rPr>
              <a:t>“</a:t>
            </a:r>
          </a:p>
        </p:txBody>
      </p:sp>
      <p:sp>
        <p:nvSpPr>
          <p:cNvPr id="4" name="Rectangle 3">
            <a:extLst>
              <a:ext uri="{FF2B5EF4-FFF2-40B4-BE49-F238E27FC236}">
                <a16:creationId xmlns:a16="http://schemas.microsoft.com/office/drawing/2014/main" id="{907EB8CC-1888-2A40-B587-34A531E1F73A}"/>
              </a:ext>
              <a:ext uri="{C183D7F6-B498-43B3-948B-1728B52AA6E4}">
                <adec:decorative xmlns:adec="http://schemas.microsoft.com/office/drawing/2017/decorative" val="1"/>
              </a:ext>
            </a:extLst>
          </p:cNvPr>
          <p:cNvSpPr/>
          <p:nvPr/>
        </p:nvSpPr>
        <p:spPr>
          <a:xfrm>
            <a:off x="8954831" y="2749437"/>
            <a:ext cx="2108269" cy="4708084"/>
          </a:xfrm>
          <a:prstGeom prst="rect">
            <a:avLst/>
          </a:prstGeom>
        </p:spPr>
        <p:txBody>
          <a:bodyPr wrap="none">
            <a:spAutoFit/>
          </a:bodyPr>
          <a:lstStyle/>
          <a:p>
            <a:pPr defTabSz="914225"/>
            <a:r>
              <a:rPr lang="en-US" sz="29994" b="1">
                <a:solidFill>
                  <a:srgbClr val="047BC1">
                    <a:alpha val="19000"/>
                  </a:srgbClr>
                </a:solidFill>
                <a:latin typeface="Arial Black" panose="020B0604020202020204" pitchFamily="34" charset="0"/>
                <a:cs typeface="Arial Black" panose="020B0604020202020204" pitchFamily="34" charset="0"/>
              </a:rPr>
              <a:t>”</a:t>
            </a:r>
            <a:endParaRPr lang="en-US" sz="29994">
              <a:solidFill>
                <a:srgbClr val="242C65"/>
              </a:solidFill>
              <a:latin typeface="Arial" panose="020B0604020202020204"/>
            </a:endParaRPr>
          </a:p>
        </p:txBody>
      </p:sp>
      <p:sp>
        <p:nvSpPr>
          <p:cNvPr id="2" name="Title 1">
            <a:extLst>
              <a:ext uri="{FF2B5EF4-FFF2-40B4-BE49-F238E27FC236}">
                <a16:creationId xmlns:a16="http://schemas.microsoft.com/office/drawing/2014/main" id="{C4F50636-18C3-4527-8495-5503AABA11D4}"/>
              </a:ext>
            </a:extLst>
          </p:cNvPr>
          <p:cNvSpPr>
            <a:spLocks noGrp="1"/>
          </p:cNvSpPr>
          <p:nvPr>
            <p:ph type="ctrTitle"/>
          </p:nvPr>
        </p:nvSpPr>
        <p:spPr>
          <a:xfrm>
            <a:off x="104265" y="269762"/>
            <a:ext cx="2059709" cy="279954"/>
          </a:xfrm>
        </p:spPr>
        <p:txBody>
          <a:bodyPr>
            <a:normAutofit fontScale="90000"/>
          </a:bodyPr>
          <a:lstStyle/>
          <a:p>
            <a:r>
              <a:rPr lang="en-US" sz="2400" dirty="0"/>
              <a:t>Quote</a:t>
            </a:r>
          </a:p>
        </p:txBody>
      </p:sp>
      <p:sp>
        <p:nvSpPr>
          <p:cNvPr id="3" name="Content Placeholder 2"/>
          <p:cNvSpPr>
            <a:spLocks noGrp="1"/>
          </p:cNvSpPr>
          <p:nvPr>
            <p:ph type="subTitle" idx="1"/>
          </p:nvPr>
        </p:nvSpPr>
        <p:spPr>
          <a:xfrm>
            <a:off x="1256146" y="2774157"/>
            <a:ext cx="9144000" cy="1655762"/>
          </a:xfrm>
        </p:spPr>
        <p:txBody>
          <a:bodyPr>
            <a:normAutofit fontScale="92500" lnSpcReduction="20000"/>
          </a:bodyPr>
          <a:lstStyle/>
          <a:p>
            <a:pPr marL="0" indent="0" algn="ctr">
              <a:buNone/>
            </a:pPr>
            <a:r>
              <a:rPr lang="en-US" sz="4705" dirty="0">
                <a:solidFill>
                  <a:srgbClr val="243A5E"/>
                </a:solidFill>
                <a:latin typeface="Arial" panose="020B0604020202020204" pitchFamily="34" charset="0"/>
                <a:cs typeface="Arial" panose="020B0604020202020204" pitchFamily="34" charset="0"/>
              </a:rPr>
              <a:t>There is great value in hiring a diverse workforce; it’s the right thing to do and its good for business.</a:t>
            </a:r>
            <a:endParaRPr lang="en-US" sz="4313" dirty="0">
              <a:solidFill>
                <a:srgbClr val="0066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332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3068" y="0"/>
            <a:ext cx="12188932" cy="6857990"/>
          </a:xfrm>
          <a:prstGeom prst="rect">
            <a:avLst/>
          </a:prstGeom>
        </p:spPr>
      </p:pic>
      <p:sp>
        <p:nvSpPr>
          <p:cNvPr id="2" name="Title 1"/>
          <p:cNvSpPr>
            <a:spLocks noGrp="1"/>
          </p:cNvSpPr>
          <p:nvPr>
            <p:ph type="title"/>
          </p:nvPr>
        </p:nvSpPr>
        <p:spPr>
          <a:xfrm>
            <a:off x="615014" y="564582"/>
            <a:ext cx="11573938" cy="622836"/>
          </a:xfrm>
        </p:spPr>
        <p:txBody>
          <a:bodyPr>
            <a:noAutofit/>
          </a:bodyPr>
          <a:lstStyle/>
          <a:p>
            <a:r>
              <a:rPr lang="en-US" sz="4100" dirty="0">
                <a:solidFill>
                  <a:schemeClr val="bg1"/>
                </a:solidFill>
                <a:latin typeface="Arial Black" panose="020B0604020202020204" pitchFamily="34" charset="0"/>
                <a:cs typeface="Arial Black" panose="020B0604020202020204" pitchFamily="34" charset="0"/>
              </a:rPr>
              <a:t>Disability Advantage: Starbucks	</a:t>
            </a:r>
            <a:endParaRPr lang="en-US" sz="4100" dirty="0">
              <a:solidFill>
                <a:schemeClr val="bg1"/>
              </a:solidFill>
            </a:endParaRPr>
          </a:p>
        </p:txBody>
      </p:sp>
      <p:sp>
        <p:nvSpPr>
          <p:cNvPr id="10" name="Content Placeholder 9">
            <a:extLst>
              <a:ext uri="{FF2B5EF4-FFF2-40B4-BE49-F238E27FC236}">
                <a16:creationId xmlns:a16="http://schemas.microsoft.com/office/drawing/2014/main" id="{20449769-C89C-48A9-A023-B3E6241175B9}"/>
              </a:ext>
            </a:extLst>
          </p:cNvPr>
          <p:cNvSpPr>
            <a:spLocks noGrp="1"/>
          </p:cNvSpPr>
          <p:nvPr>
            <p:ph idx="1"/>
          </p:nvPr>
        </p:nvSpPr>
        <p:spPr>
          <a:xfrm>
            <a:off x="615014" y="1460596"/>
            <a:ext cx="9565028" cy="1249240"/>
          </a:xfrm>
        </p:spPr>
        <p:txBody>
          <a:bodyPr>
            <a:noAutofit/>
          </a:bodyPr>
          <a:lstStyle/>
          <a:p>
            <a:pPr marL="0" indent="0">
              <a:buNone/>
            </a:pPr>
            <a:r>
              <a:rPr lang="en-US" sz="3200" dirty="0">
                <a:solidFill>
                  <a:schemeClr val="bg1"/>
                </a:solidFill>
                <a:cs typeface="Arial Black" panose="020B0604020202020204" pitchFamily="34" charset="0"/>
              </a:rPr>
              <a:t>Presenter</a:t>
            </a:r>
          </a:p>
          <a:p>
            <a:r>
              <a:rPr lang="en-US" sz="3200" dirty="0" err="1">
                <a:solidFill>
                  <a:schemeClr val="bg1"/>
                </a:solidFill>
                <a:cs typeface="Arial Black" panose="020B0604020202020204" pitchFamily="34" charset="0"/>
              </a:rPr>
              <a:t>Sevana</a:t>
            </a:r>
            <a:r>
              <a:rPr lang="en-US" sz="3200" dirty="0">
                <a:solidFill>
                  <a:schemeClr val="bg1"/>
                </a:solidFill>
                <a:cs typeface="Arial Black" panose="020B0604020202020204" pitchFamily="34" charset="0"/>
              </a:rPr>
              <a:t> </a:t>
            </a:r>
            <a:r>
              <a:rPr lang="en-US" sz="3200" dirty="0" err="1">
                <a:solidFill>
                  <a:schemeClr val="bg1"/>
                </a:solidFill>
                <a:cs typeface="Arial Black" panose="020B0604020202020204" pitchFamily="34" charset="0"/>
              </a:rPr>
              <a:t>Massih</a:t>
            </a:r>
            <a:r>
              <a:rPr lang="en-US" sz="3200" dirty="0">
                <a:solidFill>
                  <a:schemeClr val="bg1"/>
                </a:solidFill>
                <a:cs typeface="Arial Black" panose="020B0604020202020204" pitchFamily="34" charset="0"/>
              </a:rPr>
              <a:t>, Inclusion &amp; Diversity Specialist SR., Accessibility Office</a:t>
            </a:r>
          </a:p>
          <a:p>
            <a:endParaRPr lang="en-US" sz="3200" dirty="0"/>
          </a:p>
        </p:txBody>
      </p:sp>
      <p:sp>
        <p:nvSpPr>
          <p:cNvPr id="5" name="Title 1"/>
          <p:cNvSpPr txBox="1">
            <a:spLocks/>
          </p:cNvSpPr>
          <p:nvPr/>
        </p:nvSpPr>
        <p:spPr>
          <a:xfrm>
            <a:off x="615014" y="3429005"/>
            <a:ext cx="11921082" cy="6228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100" dirty="0">
                <a:solidFill>
                  <a:schemeClr val="bg1"/>
                </a:solidFill>
                <a:latin typeface="Arial Black" panose="020B0604020202020204" pitchFamily="34" charset="0"/>
                <a:cs typeface="Arial Black" panose="020B0604020202020204" pitchFamily="34" charset="0"/>
              </a:rPr>
              <a:t>Disability Advantage: Qualcomm 	</a:t>
            </a:r>
            <a:endParaRPr lang="en-US" sz="4100" dirty="0">
              <a:solidFill>
                <a:schemeClr val="bg1"/>
              </a:solidFill>
            </a:endParaRPr>
          </a:p>
        </p:txBody>
      </p:sp>
      <p:sp>
        <p:nvSpPr>
          <p:cNvPr id="6" name="Content Placeholder 9">
            <a:extLst>
              <a:ext uri="{FF2B5EF4-FFF2-40B4-BE49-F238E27FC236}">
                <a16:creationId xmlns:a16="http://schemas.microsoft.com/office/drawing/2014/main" id="{20449769-C89C-48A9-A023-B3E6241175B9}"/>
              </a:ext>
            </a:extLst>
          </p:cNvPr>
          <p:cNvSpPr txBox="1">
            <a:spLocks/>
          </p:cNvSpPr>
          <p:nvPr/>
        </p:nvSpPr>
        <p:spPr>
          <a:xfrm>
            <a:off x="615014" y="4326803"/>
            <a:ext cx="9565028" cy="1249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dirty="0">
                <a:solidFill>
                  <a:schemeClr val="bg1"/>
                </a:solidFill>
                <a:cs typeface="Arial Black" panose="020B0604020202020204" pitchFamily="34" charset="0"/>
              </a:rPr>
              <a:t>Presenters</a:t>
            </a:r>
          </a:p>
          <a:p>
            <a:r>
              <a:rPr lang="en-US" sz="3200" dirty="0">
                <a:solidFill>
                  <a:schemeClr val="bg1"/>
                </a:solidFill>
                <a:cs typeface="Arial Black" panose="020B0604020202020204" pitchFamily="34" charset="0"/>
              </a:rPr>
              <a:t>Eric Morris, Senior Staff Manager Support Engineer</a:t>
            </a:r>
          </a:p>
          <a:p>
            <a:r>
              <a:rPr lang="en-US" sz="3200" dirty="0">
                <a:solidFill>
                  <a:schemeClr val="bg1"/>
                </a:solidFill>
                <a:cs typeface="Arial Black" panose="020B0604020202020204" pitchFamily="34" charset="0"/>
              </a:rPr>
              <a:t>Pierre Polk, CISSP, MBA, Engineering Information Governance Lead</a:t>
            </a:r>
          </a:p>
          <a:p>
            <a:endParaRPr lang="en-US" sz="3200" dirty="0"/>
          </a:p>
        </p:txBody>
      </p:sp>
    </p:spTree>
    <p:extLst>
      <p:ext uri="{BB962C8B-B14F-4D97-AF65-F5344CB8AC3E}">
        <p14:creationId xmlns:p14="http://schemas.microsoft.com/office/powerpoint/2010/main" val="1607736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F8A4-2388-264B-B10B-1B33FFEBAF77}"/>
              </a:ext>
            </a:extLst>
          </p:cNvPr>
          <p:cNvSpPr>
            <a:spLocks noGrp="1"/>
          </p:cNvSpPr>
          <p:nvPr>
            <p:ph type="title"/>
          </p:nvPr>
        </p:nvSpPr>
        <p:spPr>
          <a:xfrm>
            <a:off x="126503" y="354459"/>
            <a:ext cx="4880797" cy="694165"/>
          </a:xfrm>
        </p:spPr>
        <p:txBody>
          <a:bodyPr anchor="t">
            <a:normAutofit fontScale="90000"/>
          </a:bodyPr>
          <a:lstStyle/>
          <a:p>
            <a:r>
              <a:rPr lang="en-US" sz="4800" b="1" dirty="0">
                <a:solidFill>
                  <a:srgbClr val="0070C0"/>
                </a:solidFill>
                <a:latin typeface="Arial" panose="020B0604020202020204" pitchFamily="34" charset="0"/>
                <a:cs typeface="Arial" panose="020B0604020202020204" pitchFamily="34" charset="0"/>
              </a:rPr>
              <a:t>Involved Parties</a:t>
            </a:r>
            <a:endParaRPr lang="en-US" sz="3600" dirty="0">
              <a:cs typeface="Objektiv Mk2" panose="020B0502020204020203" pitchFamily="34" charset="77"/>
            </a:endParaRPr>
          </a:p>
        </p:txBody>
      </p:sp>
      <p:sp>
        <p:nvSpPr>
          <p:cNvPr id="10" name="Freeform: Shape 9">
            <a:extLst>
              <a:ext uri="{FF2B5EF4-FFF2-40B4-BE49-F238E27FC236}">
                <a16:creationId xmlns:a16="http://schemas.microsoft.com/office/drawing/2014/main" id="{C0740922-3B9D-4029-B8A5-4AAC459B0529}"/>
              </a:ext>
            </a:extLst>
          </p:cNvPr>
          <p:cNvSpPr/>
          <p:nvPr/>
        </p:nvSpPr>
        <p:spPr>
          <a:xfrm>
            <a:off x="245117" y="1504494"/>
            <a:ext cx="3468258" cy="922558"/>
          </a:xfrm>
          <a:custGeom>
            <a:avLst/>
            <a:gdLst>
              <a:gd name="connsiteX0" fmla="*/ 0 w 3435661"/>
              <a:gd name="connsiteY0" fmla="*/ 0 h 2061396"/>
              <a:gd name="connsiteX1" fmla="*/ 3435661 w 3435661"/>
              <a:gd name="connsiteY1" fmla="*/ 0 h 2061396"/>
              <a:gd name="connsiteX2" fmla="*/ 3435661 w 3435661"/>
              <a:gd name="connsiteY2" fmla="*/ 2061396 h 2061396"/>
              <a:gd name="connsiteX3" fmla="*/ 0 w 3435661"/>
              <a:gd name="connsiteY3" fmla="*/ 2061396 h 2061396"/>
              <a:gd name="connsiteX4" fmla="*/ 0 w 3435661"/>
              <a:gd name="connsiteY4" fmla="*/ 0 h 206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661" h="2061396">
                <a:moveTo>
                  <a:pt x="0" y="0"/>
                </a:moveTo>
                <a:lnTo>
                  <a:pt x="3435661" y="0"/>
                </a:lnTo>
                <a:lnTo>
                  <a:pt x="3435661" y="2061396"/>
                </a:lnTo>
                <a:lnTo>
                  <a:pt x="0" y="2061396"/>
                </a:lnTo>
                <a:lnTo>
                  <a:pt x="0" y="0"/>
                </a:lnTo>
                <a:close/>
              </a:path>
            </a:pathLst>
          </a:custGeom>
          <a:solidFill>
            <a:srgbClr val="243A5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9285" tIns="179285" rIns="179285" bIns="179285" numCol="1" spcCol="1270" anchor="ctr" anchorCtr="0">
            <a:noAutofit/>
          </a:bodyPr>
          <a:lstStyle/>
          <a:p>
            <a:pPr algn="ctr" defTabSz="2091568">
              <a:lnSpc>
                <a:spcPct val="90000"/>
              </a:lnSpc>
              <a:spcBef>
                <a:spcPct val="0"/>
              </a:spcBef>
              <a:spcAft>
                <a:spcPct val="35000"/>
              </a:spcAft>
            </a:pPr>
            <a:r>
              <a:rPr lang="en-US" sz="3137" b="1" dirty="0">
                <a:solidFill>
                  <a:schemeClr val="bg1"/>
                </a:solidFill>
                <a:latin typeface="Arial" panose="020B0604020202020204" pitchFamily="34" charset="0"/>
                <a:cs typeface="Arial" panose="020B0604020202020204" pitchFamily="34" charset="0"/>
              </a:rPr>
              <a:t>Supported Employee </a:t>
            </a:r>
            <a:endParaRPr lang="en-US" sz="3137" dirty="0">
              <a:solidFill>
                <a:schemeClr val="bg1"/>
              </a:solidFill>
              <a:latin typeface="Arial" panose="020B0604020202020204" pitchFamily="34" charset="0"/>
              <a:cs typeface="Arial" panose="020B0604020202020204" pitchFamily="34" charset="0"/>
            </a:endParaRPr>
          </a:p>
        </p:txBody>
      </p:sp>
      <p:sp>
        <p:nvSpPr>
          <p:cNvPr id="11" name="Freeform: Shape 10">
            <a:extLst>
              <a:ext uri="{FF2B5EF4-FFF2-40B4-BE49-F238E27FC236}">
                <a16:creationId xmlns:a16="http://schemas.microsoft.com/office/drawing/2014/main" id="{3D9A4C6E-06ED-4BB3-9232-C01879EDD34F}"/>
              </a:ext>
            </a:extLst>
          </p:cNvPr>
          <p:cNvSpPr/>
          <p:nvPr/>
        </p:nvSpPr>
        <p:spPr>
          <a:xfrm>
            <a:off x="245117" y="2685577"/>
            <a:ext cx="3468258" cy="922558"/>
          </a:xfrm>
          <a:custGeom>
            <a:avLst/>
            <a:gdLst>
              <a:gd name="connsiteX0" fmla="*/ 0 w 3435661"/>
              <a:gd name="connsiteY0" fmla="*/ 0 h 2061396"/>
              <a:gd name="connsiteX1" fmla="*/ 3435661 w 3435661"/>
              <a:gd name="connsiteY1" fmla="*/ 0 h 2061396"/>
              <a:gd name="connsiteX2" fmla="*/ 3435661 w 3435661"/>
              <a:gd name="connsiteY2" fmla="*/ 2061396 h 2061396"/>
              <a:gd name="connsiteX3" fmla="*/ 0 w 3435661"/>
              <a:gd name="connsiteY3" fmla="*/ 2061396 h 2061396"/>
              <a:gd name="connsiteX4" fmla="*/ 0 w 3435661"/>
              <a:gd name="connsiteY4" fmla="*/ 0 h 206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661" h="2061396">
                <a:moveTo>
                  <a:pt x="0" y="0"/>
                </a:moveTo>
                <a:lnTo>
                  <a:pt x="3435661" y="0"/>
                </a:lnTo>
                <a:lnTo>
                  <a:pt x="3435661" y="2061396"/>
                </a:lnTo>
                <a:lnTo>
                  <a:pt x="0" y="2061396"/>
                </a:lnTo>
                <a:lnTo>
                  <a:pt x="0" y="0"/>
                </a:lnTo>
                <a:close/>
              </a:path>
            </a:pathLst>
          </a:custGeom>
          <a:solidFill>
            <a:srgbClr val="243A5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9285" tIns="179285" rIns="179285" bIns="179285" numCol="1" spcCol="1270" anchor="ctr" anchorCtr="0">
            <a:noAutofit/>
          </a:bodyPr>
          <a:lstStyle/>
          <a:p>
            <a:pPr algn="ctr" defTabSz="2091568">
              <a:lnSpc>
                <a:spcPct val="90000"/>
              </a:lnSpc>
              <a:spcBef>
                <a:spcPct val="0"/>
              </a:spcBef>
              <a:spcAft>
                <a:spcPct val="35000"/>
              </a:spcAft>
            </a:pPr>
            <a:r>
              <a:rPr lang="en-US" sz="3137" b="1">
                <a:solidFill>
                  <a:schemeClr val="bg1"/>
                </a:solidFill>
                <a:latin typeface="Arial" panose="020B0604020202020204" pitchFamily="34" charset="0"/>
                <a:cs typeface="Arial" panose="020B0604020202020204" pitchFamily="34" charset="0"/>
              </a:rPr>
              <a:t>Job Coach </a:t>
            </a:r>
            <a:endParaRPr lang="en-US" sz="3137">
              <a:solidFill>
                <a:schemeClr val="bg1"/>
              </a:solidFill>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3A9BF659-1E84-4703-A5B5-63DD59315708}"/>
              </a:ext>
            </a:extLst>
          </p:cNvPr>
          <p:cNvSpPr/>
          <p:nvPr/>
        </p:nvSpPr>
        <p:spPr>
          <a:xfrm>
            <a:off x="245117" y="4973904"/>
            <a:ext cx="3468258" cy="949332"/>
          </a:xfrm>
          <a:custGeom>
            <a:avLst/>
            <a:gdLst>
              <a:gd name="connsiteX0" fmla="*/ 0 w 3435661"/>
              <a:gd name="connsiteY0" fmla="*/ 0 h 2061396"/>
              <a:gd name="connsiteX1" fmla="*/ 3435661 w 3435661"/>
              <a:gd name="connsiteY1" fmla="*/ 0 h 2061396"/>
              <a:gd name="connsiteX2" fmla="*/ 3435661 w 3435661"/>
              <a:gd name="connsiteY2" fmla="*/ 2061396 h 2061396"/>
              <a:gd name="connsiteX3" fmla="*/ 0 w 3435661"/>
              <a:gd name="connsiteY3" fmla="*/ 2061396 h 2061396"/>
              <a:gd name="connsiteX4" fmla="*/ 0 w 3435661"/>
              <a:gd name="connsiteY4" fmla="*/ 0 h 206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661" h="2061396">
                <a:moveTo>
                  <a:pt x="0" y="0"/>
                </a:moveTo>
                <a:lnTo>
                  <a:pt x="3435661" y="0"/>
                </a:lnTo>
                <a:lnTo>
                  <a:pt x="3435661" y="2061396"/>
                </a:lnTo>
                <a:lnTo>
                  <a:pt x="0" y="2061396"/>
                </a:lnTo>
                <a:lnTo>
                  <a:pt x="0" y="0"/>
                </a:lnTo>
                <a:close/>
              </a:path>
            </a:pathLst>
          </a:custGeom>
          <a:solidFill>
            <a:srgbClr val="243A5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9285" tIns="179285" rIns="179285" bIns="179285" numCol="1" spcCol="1270" anchor="ctr" anchorCtr="0">
            <a:noAutofit/>
          </a:bodyPr>
          <a:lstStyle/>
          <a:p>
            <a:pPr algn="ctr" defTabSz="2091568">
              <a:lnSpc>
                <a:spcPct val="90000"/>
              </a:lnSpc>
              <a:spcBef>
                <a:spcPct val="0"/>
              </a:spcBef>
              <a:spcAft>
                <a:spcPct val="35000"/>
              </a:spcAft>
            </a:pPr>
            <a:r>
              <a:rPr lang="en-US" sz="3137" b="1">
                <a:solidFill>
                  <a:schemeClr val="bg1"/>
                </a:solidFill>
                <a:latin typeface="Arial" panose="020B0604020202020204" pitchFamily="34" charset="0"/>
                <a:cs typeface="Arial" panose="020B0604020202020204" pitchFamily="34" charset="0"/>
              </a:rPr>
              <a:t>Program Manager</a:t>
            </a:r>
            <a:endParaRPr lang="en-US" sz="3137">
              <a:solidFill>
                <a:schemeClr val="bg1"/>
              </a:solidFill>
              <a:latin typeface="Arial" panose="020B0604020202020204" pitchFamily="34" charset="0"/>
              <a:cs typeface="Arial" panose="020B0604020202020204" pitchFamily="34" charset="0"/>
            </a:endParaRPr>
          </a:p>
        </p:txBody>
      </p:sp>
      <p:sp>
        <p:nvSpPr>
          <p:cNvPr id="14" name="Freeform: Shape 13">
            <a:extLst>
              <a:ext uri="{FF2B5EF4-FFF2-40B4-BE49-F238E27FC236}">
                <a16:creationId xmlns:a16="http://schemas.microsoft.com/office/drawing/2014/main" id="{2697685E-F418-4F87-8C0E-E90D1AFC6D95}"/>
              </a:ext>
            </a:extLst>
          </p:cNvPr>
          <p:cNvSpPr/>
          <p:nvPr/>
        </p:nvSpPr>
        <p:spPr>
          <a:xfrm>
            <a:off x="245117" y="3866660"/>
            <a:ext cx="3468258" cy="836513"/>
          </a:xfrm>
          <a:custGeom>
            <a:avLst/>
            <a:gdLst>
              <a:gd name="connsiteX0" fmla="*/ 0 w 3435661"/>
              <a:gd name="connsiteY0" fmla="*/ 0 h 2061396"/>
              <a:gd name="connsiteX1" fmla="*/ 3435661 w 3435661"/>
              <a:gd name="connsiteY1" fmla="*/ 0 h 2061396"/>
              <a:gd name="connsiteX2" fmla="*/ 3435661 w 3435661"/>
              <a:gd name="connsiteY2" fmla="*/ 2061396 h 2061396"/>
              <a:gd name="connsiteX3" fmla="*/ 0 w 3435661"/>
              <a:gd name="connsiteY3" fmla="*/ 2061396 h 2061396"/>
              <a:gd name="connsiteX4" fmla="*/ 0 w 3435661"/>
              <a:gd name="connsiteY4" fmla="*/ 0 h 2061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5661" h="2061396">
                <a:moveTo>
                  <a:pt x="0" y="0"/>
                </a:moveTo>
                <a:lnTo>
                  <a:pt x="3435661" y="0"/>
                </a:lnTo>
                <a:lnTo>
                  <a:pt x="3435661" y="2061396"/>
                </a:lnTo>
                <a:lnTo>
                  <a:pt x="0" y="2061396"/>
                </a:lnTo>
                <a:lnTo>
                  <a:pt x="0" y="0"/>
                </a:lnTo>
                <a:close/>
              </a:path>
            </a:pathLst>
          </a:custGeom>
          <a:solidFill>
            <a:srgbClr val="243A5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9285" tIns="179285" rIns="179285" bIns="179285" numCol="1" spcCol="1270" anchor="ctr" anchorCtr="0">
            <a:noAutofit/>
          </a:bodyPr>
          <a:lstStyle/>
          <a:p>
            <a:pPr algn="ctr" defTabSz="2091568">
              <a:lnSpc>
                <a:spcPct val="90000"/>
              </a:lnSpc>
              <a:spcBef>
                <a:spcPct val="0"/>
              </a:spcBef>
              <a:spcAft>
                <a:spcPct val="35000"/>
              </a:spcAft>
            </a:pPr>
            <a:r>
              <a:rPr lang="en-US" sz="3137" b="1">
                <a:solidFill>
                  <a:schemeClr val="bg1"/>
                </a:solidFill>
                <a:latin typeface="Arial" panose="020B0604020202020204" pitchFamily="34" charset="0"/>
                <a:cs typeface="Arial" panose="020B0604020202020204" pitchFamily="34" charset="0"/>
              </a:rPr>
              <a:t>Employer</a:t>
            </a:r>
            <a:endParaRPr lang="en-US" sz="3137">
              <a:solidFill>
                <a:schemeClr val="bg1"/>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19125646-B483-4E69-BEBF-21CF3A1DB10E}"/>
              </a:ext>
              <a:ext uri="{C183D7F6-B498-43B3-948B-1728B52AA6E4}">
                <adec:decorative xmlns:adec="http://schemas.microsoft.com/office/drawing/2017/decorative" val="1"/>
              </a:ext>
            </a:extLst>
          </p:cNvPr>
          <p:cNvGrpSpPr/>
          <p:nvPr/>
        </p:nvGrpSpPr>
        <p:grpSpPr>
          <a:xfrm>
            <a:off x="8483926" y="748981"/>
            <a:ext cx="3295698" cy="2575450"/>
            <a:chOff x="363682" y="228600"/>
            <a:chExt cx="3806394" cy="2866292"/>
          </a:xfrm>
        </p:grpSpPr>
        <p:sp>
          <p:nvSpPr>
            <p:cNvPr id="22" name="TextBox 21">
              <a:extLst>
                <a:ext uri="{FF2B5EF4-FFF2-40B4-BE49-F238E27FC236}">
                  <a16:creationId xmlns:a16="http://schemas.microsoft.com/office/drawing/2014/main" id="{7FB553B4-96EF-40A4-A432-B1EB948D874B}"/>
                </a:ext>
              </a:extLst>
            </p:cNvPr>
            <p:cNvSpPr txBox="1"/>
            <p:nvPr/>
          </p:nvSpPr>
          <p:spPr>
            <a:xfrm>
              <a:off x="403808" y="1069432"/>
              <a:ext cx="3766268" cy="1614188"/>
            </a:xfrm>
            <a:prstGeom prst="rect">
              <a:avLst/>
            </a:prstGeom>
            <a:noFill/>
          </p:spPr>
          <p:txBody>
            <a:bodyPr wrap="square" rtlCol="0">
              <a:spAutoFit/>
            </a:bodyPr>
            <a:lstStyle/>
            <a:p>
              <a:pPr algn="ctr" defTabSz="896386">
                <a:defRPr/>
              </a:pPr>
              <a:r>
                <a:rPr lang="en-US" sz="1765" kern="0" dirty="0">
                  <a:solidFill>
                    <a:prstClr val="black"/>
                  </a:solidFill>
                  <a:latin typeface="Arial" panose="020B0604020202020204" pitchFamily="34" charset="0"/>
                  <a:cs typeface="Arial" panose="020B0604020202020204" pitchFamily="34" charset="0"/>
                </a:rPr>
                <a:t>The job candidate and family choose a coaching agency to assist with interviews, job retention, and mastering job tasks.</a:t>
              </a:r>
            </a:p>
          </p:txBody>
        </p:sp>
        <p:sp>
          <p:nvSpPr>
            <p:cNvPr id="23" name="Rectangle 22">
              <a:extLst>
                <a:ext uri="{FF2B5EF4-FFF2-40B4-BE49-F238E27FC236}">
                  <a16:creationId xmlns:a16="http://schemas.microsoft.com/office/drawing/2014/main" id="{F97F60C0-2628-4BC4-927F-51ACEAEEC29E}"/>
                </a:ext>
              </a:extLst>
            </p:cNvPr>
            <p:cNvSpPr/>
            <p:nvPr/>
          </p:nvSpPr>
          <p:spPr>
            <a:xfrm>
              <a:off x="363682" y="228600"/>
              <a:ext cx="3766268" cy="2866292"/>
            </a:xfrm>
            <a:prstGeom prst="rect">
              <a:avLst/>
            </a:prstGeom>
            <a:noFill/>
            <a:ln w="38100" cap="flat" cmpd="sng" algn="ctr">
              <a:solidFill>
                <a:srgbClr val="A5B0BF"/>
              </a:solidFill>
              <a:prstDash val="solid"/>
              <a:miter lim="800000"/>
            </a:ln>
            <a:effectLst/>
          </p:spPr>
          <p:txBody>
            <a:bodyPr rtlCol="0" anchor="ctr"/>
            <a:lstStyle/>
            <a:p>
              <a:pPr algn="ctr" defTabSz="896386">
                <a:defRPr/>
              </a:pPr>
              <a:endParaRPr lang="en-US" sz="1765" kern="0">
                <a:solidFill>
                  <a:prstClr val="white"/>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7870A089-CAB1-4427-9009-432F8D94631E}"/>
              </a:ext>
              <a:ext uri="{C183D7F6-B498-43B3-948B-1728B52AA6E4}">
                <adec:decorative xmlns:adec="http://schemas.microsoft.com/office/drawing/2017/decorative" val="1"/>
              </a:ext>
            </a:extLst>
          </p:cNvPr>
          <p:cNvGrpSpPr/>
          <p:nvPr/>
        </p:nvGrpSpPr>
        <p:grpSpPr>
          <a:xfrm>
            <a:off x="5007299" y="3497263"/>
            <a:ext cx="3260957" cy="2575451"/>
            <a:chOff x="813665" y="-2939587"/>
            <a:chExt cx="3766269" cy="2866292"/>
          </a:xfrm>
        </p:grpSpPr>
        <p:sp>
          <p:nvSpPr>
            <p:cNvPr id="30" name="TextBox 29">
              <a:extLst>
                <a:ext uri="{FF2B5EF4-FFF2-40B4-BE49-F238E27FC236}">
                  <a16:creationId xmlns:a16="http://schemas.microsoft.com/office/drawing/2014/main" id="{7E867372-C9F7-48F4-96DD-DBC594686CD6}"/>
                </a:ext>
              </a:extLst>
            </p:cNvPr>
            <p:cNvSpPr txBox="1"/>
            <p:nvPr/>
          </p:nvSpPr>
          <p:spPr>
            <a:xfrm>
              <a:off x="813666" y="-2011250"/>
              <a:ext cx="3766268" cy="1009616"/>
            </a:xfrm>
            <a:prstGeom prst="rect">
              <a:avLst/>
            </a:prstGeom>
            <a:noFill/>
          </p:spPr>
          <p:txBody>
            <a:bodyPr wrap="square" rtlCol="0">
              <a:spAutoFit/>
            </a:bodyPr>
            <a:lstStyle/>
            <a:p>
              <a:pPr algn="ctr" defTabSz="896386">
                <a:defRPr/>
              </a:pPr>
              <a:r>
                <a:rPr lang="en-US" sz="1765" kern="0" dirty="0">
                  <a:solidFill>
                    <a:prstClr val="black"/>
                  </a:solidFill>
                  <a:latin typeface="Arial" panose="020B0604020202020204" pitchFamily="34" charset="0"/>
                  <a:cs typeface="Arial" panose="020B0604020202020204" pitchFamily="34" charset="0"/>
                </a:rPr>
                <a:t>The job coach is paid by the state or other government funded agency.</a:t>
              </a:r>
            </a:p>
          </p:txBody>
        </p:sp>
        <p:sp>
          <p:nvSpPr>
            <p:cNvPr id="31" name="Rectangle 30">
              <a:extLst>
                <a:ext uri="{FF2B5EF4-FFF2-40B4-BE49-F238E27FC236}">
                  <a16:creationId xmlns:a16="http://schemas.microsoft.com/office/drawing/2014/main" id="{752D05DB-BCCD-4665-969D-570CA6107923}"/>
                </a:ext>
              </a:extLst>
            </p:cNvPr>
            <p:cNvSpPr/>
            <p:nvPr/>
          </p:nvSpPr>
          <p:spPr>
            <a:xfrm>
              <a:off x="813665" y="-2939587"/>
              <a:ext cx="3766268" cy="2866292"/>
            </a:xfrm>
            <a:prstGeom prst="rect">
              <a:avLst/>
            </a:prstGeom>
            <a:noFill/>
            <a:ln w="38100" cap="flat" cmpd="sng" algn="ctr">
              <a:solidFill>
                <a:srgbClr val="A5B0BF"/>
              </a:solidFill>
              <a:prstDash val="solid"/>
              <a:miter lim="800000"/>
            </a:ln>
            <a:effectLst/>
          </p:spPr>
          <p:txBody>
            <a:bodyPr rtlCol="0" anchor="ctr"/>
            <a:lstStyle/>
            <a:p>
              <a:pPr algn="ctr" defTabSz="896386">
                <a:defRPr/>
              </a:pPr>
              <a:endParaRPr lang="en-US" sz="1765" kern="0">
                <a:solidFill>
                  <a:prstClr val="white"/>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A5EF2A4F-D0D5-4E8D-BACE-9B96BC391426}"/>
              </a:ext>
              <a:ext uri="{C183D7F6-B498-43B3-948B-1728B52AA6E4}">
                <adec:decorative xmlns:adec="http://schemas.microsoft.com/office/drawing/2017/decorative" val="1"/>
              </a:ext>
            </a:extLst>
          </p:cNvPr>
          <p:cNvGrpSpPr/>
          <p:nvPr/>
        </p:nvGrpSpPr>
        <p:grpSpPr>
          <a:xfrm>
            <a:off x="5007297" y="788131"/>
            <a:ext cx="3260959" cy="2575451"/>
            <a:chOff x="821209" y="3403317"/>
            <a:chExt cx="3766271" cy="2866292"/>
          </a:xfrm>
        </p:grpSpPr>
        <p:sp>
          <p:nvSpPr>
            <p:cNvPr id="40" name="TextBox 39">
              <a:extLst>
                <a:ext uri="{FF2B5EF4-FFF2-40B4-BE49-F238E27FC236}">
                  <a16:creationId xmlns:a16="http://schemas.microsoft.com/office/drawing/2014/main" id="{91CB2E6C-5387-4A63-B1D2-16ABCC936268}"/>
                </a:ext>
              </a:extLst>
            </p:cNvPr>
            <p:cNvSpPr txBox="1"/>
            <p:nvPr/>
          </p:nvSpPr>
          <p:spPr>
            <a:xfrm>
              <a:off x="821212" y="4203136"/>
              <a:ext cx="3766268" cy="1311902"/>
            </a:xfrm>
            <a:prstGeom prst="rect">
              <a:avLst/>
            </a:prstGeom>
            <a:noFill/>
          </p:spPr>
          <p:txBody>
            <a:bodyPr wrap="square" rtlCol="0">
              <a:spAutoFit/>
            </a:bodyPr>
            <a:lstStyle/>
            <a:p>
              <a:pPr algn="ctr" defTabSz="896386">
                <a:defRPr/>
              </a:pPr>
              <a:r>
                <a:rPr lang="en-US" sz="1765" kern="0" dirty="0">
                  <a:solidFill>
                    <a:prstClr val="black"/>
                  </a:solidFill>
                  <a:latin typeface="Arial" panose="020B0604020202020204" pitchFamily="34" charset="0"/>
                  <a:cs typeface="Arial" panose="020B0604020202020204" pitchFamily="34" charset="0"/>
                </a:rPr>
                <a:t>The employer identifies a job, pays the employee’s wages, and assigns a manager to oversee their work. </a:t>
              </a:r>
            </a:p>
          </p:txBody>
        </p:sp>
        <p:sp>
          <p:nvSpPr>
            <p:cNvPr id="41" name="Rectangle 40">
              <a:extLst>
                <a:ext uri="{FF2B5EF4-FFF2-40B4-BE49-F238E27FC236}">
                  <a16:creationId xmlns:a16="http://schemas.microsoft.com/office/drawing/2014/main" id="{297F6C2C-4F44-4BA4-AC38-EB99267F85D4}"/>
                </a:ext>
              </a:extLst>
            </p:cNvPr>
            <p:cNvSpPr/>
            <p:nvPr/>
          </p:nvSpPr>
          <p:spPr>
            <a:xfrm>
              <a:off x="821209" y="3403317"/>
              <a:ext cx="3766268" cy="2866292"/>
            </a:xfrm>
            <a:prstGeom prst="rect">
              <a:avLst/>
            </a:prstGeom>
            <a:noFill/>
            <a:ln w="38100" cap="flat" cmpd="sng" algn="ctr">
              <a:solidFill>
                <a:srgbClr val="A5B0BF"/>
              </a:solidFill>
              <a:prstDash val="solid"/>
              <a:miter lim="800000"/>
            </a:ln>
            <a:effectLst/>
          </p:spPr>
          <p:txBody>
            <a:bodyPr rtlCol="0" anchor="ctr"/>
            <a:lstStyle/>
            <a:p>
              <a:pPr algn="ctr" defTabSz="896386">
                <a:defRPr/>
              </a:pPr>
              <a:endParaRPr lang="en-US" sz="1765" kern="0">
                <a:solidFill>
                  <a:prstClr val="white"/>
                </a:solidFill>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81A42BC2-2F72-4EE1-A04B-14141CBA3CC8}"/>
              </a:ext>
              <a:ext uri="{C183D7F6-B498-43B3-948B-1728B52AA6E4}">
                <adec:decorative xmlns:adec="http://schemas.microsoft.com/office/drawing/2017/decorative" val="1"/>
              </a:ext>
            </a:extLst>
          </p:cNvPr>
          <p:cNvGrpSpPr/>
          <p:nvPr/>
        </p:nvGrpSpPr>
        <p:grpSpPr>
          <a:xfrm>
            <a:off x="8477382" y="3484837"/>
            <a:ext cx="3260956" cy="2575451"/>
            <a:chOff x="5319684" y="3578944"/>
            <a:chExt cx="3766268" cy="2866292"/>
          </a:xfrm>
        </p:grpSpPr>
        <p:sp>
          <p:nvSpPr>
            <p:cNvPr id="45" name="TextBox 44">
              <a:extLst>
                <a:ext uri="{FF2B5EF4-FFF2-40B4-BE49-F238E27FC236}">
                  <a16:creationId xmlns:a16="http://schemas.microsoft.com/office/drawing/2014/main" id="{2A7BBA09-6BD2-43EC-A789-38EE6D5EB98D}"/>
                </a:ext>
              </a:extLst>
            </p:cNvPr>
            <p:cNvSpPr txBox="1"/>
            <p:nvPr/>
          </p:nvSpPr>
          <p:spPr>
            <a:xfrm>
              <a:off x="5319684" y="4521109"/>
              <a:ext cx="3766268" cy="1009616"/>
            </a:xfrm>
            <a:prstGeom prst="rect">
              <a:avLst/>
            </a:prstGeom>
            <a:noFill/>
          </p:spPr>
          <p:txBody>
            <a:bodyPr wrap="square" rtlCol="0">
              <a:spAutoFit/>
            </a:bodyPr>
            <a:lstStyle/>
            <a:p>
              <a:pPr algn="ctr" defTabSz="896386">
                <a:defRPr/>
              </a:pPr>
              <a:r>
                <a:rPr lang="en-US" sz="1765" kern="0" dirty="0">
                  <a:solidFill>
                    <a:prstClr val="black"/>
                  </a:solidFill>
                  <a:latin typeface="Arial" panose="020B0604020202020204" pitchFamily="34" charset="0"/>
                  <a:cs typeface="Arial" panose="020B0604020202020204" pitchFamily="34" charset="0"/>
                </a:rPr>
                <a:t>The employer is not responsible for paying any fees to the coaching agency.</a:t>
              </a:r>
            </a:p>
          </p:txBody>
        </p:sp>
        <p:sp>
          <p:nvSpPr>
            <p:cNvPr id="46" name="Rectangle 45">
              <a:extLst>
                <a:ext uri="{FF2B5EF4-FFF2-40B4-BE49-F238E27FC236}">
                  <a16:creationId xmlns:a16="http://schemas.microsoft.com/office/drawing/2014/main" id="{6F3233C6-3B87-4343-A563-DB8AB951AA5E}"/>
                </a:ext>
              </a:extLst>
            </p:cNvPr>
            <p:cNvSpPr/>
            <p:nvPr/>
          </p:nvSpPr>
          <p:spPr>
            <a:xfrm>
              <a:off x="5319684" y="3578944"/>
              <a:ext cx="3766268" cy="2866292"/>
            </a:xfrm>
            <a:prstGeom prst="rect">
              <a:avLst/>
            </a:prstGeom>
            <a:noFill/>
            <a:ln w="38100" cap="flat" cmpd="sng" algn="ctr">
              <a:solidFill>
                <a:srgbClr val="A5B0BF"/>
              </a:solidFill>
              <a:prstDash val="solid"/>
              <a:miter lim="800000"/>
            </a:ln>
            <a:effectLst/>
          </p:spPr>
          <p:txBody>
            <a:bodyPr rtlCol="0" anchor="ctr"/>
            <a:lstStyle/>
            <a:p>
              <a:pPr algn="ctr" defTabSz="896386">
                <a:defRPr/>
              </a:pPr>
              <a:endParaRPr lang="en-US" sz="1765" kern="0">
                <a:solidFill>
                  <a:prstClr val="white"/>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355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506844D-6FDA-DB49-BB75-678A6B850116}"/>
              </a:ext>
              <a:ext uri="{C183D7F6-B498-43B3-948B-1728B52AA6E4}">
                <adec:decorative xmlns:adec="http://schemas.microsoft.com/office/drawing/2017/decorative" val="1"/>
              </a:ext>
            </a:extLst>
          </p:cNvPr>
          <p:cNvCxnSpPr>
            <a:cxnSpLocks/>
          </p:cNvCxnSpPr>
          <p:nvPr/>
        </p:nvCxnSpPr>
        <p:spPr>
          <a:xfrm>
            <a:off x="1" y="4231585"/>
            <a:ext cx="4823619"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2004" y="-202988"/>
            <a:ext cx="10514108" cy="1325375"/>
          </a:xfrm>
        </p:spPr>
        <p:txBody>
          <a:bodyPr>
            <a:normAutofit/>
          </a:bodyPr>
          <a:lstStyle/>
          <a:p>
            <a:r>
              <a:rPr lang="en-US" sz="6000" b="1" dirty="0">
                <a:solidFill>
                  <a:srgbClr val="0070C0"/>
                </a:solidFill>
                <a:latin typeface="Arial" panose="020B0604020202020204" pitchFamily="34" charset="0"/>
                <a:cs typeface="Arial" panose="020B0604020202020204" pitchFamily="34" charset="0"/>
              </a:rPr>
              <a:t>The Role of the Job Coach</a:t>
            </a:r>
            <a:endParaRPr lang="en-US" dirty="0"/>
          </a:p>
        </p:txBody>
      </p:sp>
      <p:sp>
        <p:nvSpPr>
          <p:cNvPr id="3" name="Rectangle 2">
            <a:extLst>
              <a:ext uri="{FF2B5EF4-FFF2-40B4-BE49-F238E27FC236}">
                <a16:creationId xmlns:a16="http://schemas.microsoft.com/office/drawing/2014/main" id="{49616BCD-B434-4574-AC6C-2CE860ABC84D}"/>
              </a:ext>
            </a:extLst>
          </p:cNvPr>
          <p:cNvSpPr/>
          <p:nvPr/>
        </p:nvSpPr>
        <p:spPr>
          <a:xfrm>
            <a:off x="202004" y="4575784"/>
            <a:ext cx="6094444" cy="1257067"/>
          </a:xfrm>
          <a:prstGeom prst="rect">
            <a:avLst/>
          </a:prstGeom>
        </p:spPr>
        <p:txBody>
          <a:bodyPr>
            <a:spAutoFit/>
          </a:bodyPr>
          <a:lstStyle/>
          <a:p>
            <a:pPr marL="0" lvl="1" indent="-280121" defTabSz="914225">
              <a:spcBef>
                <a:spcPct val="0"/>
              </a:spcBef>
              <a:spcAft>
                <a:spcPts val="600"/>
              </a:spcAft>
              <a:buFont typeface="Arial" panose="020B0604020202020204" pitchFamily="34" charset="0"/>
              <a:buChar char="•"/>
              <a:defRPr/>
            </a:pPr>
            <a:r>
              <a:rPr lang="en-US" sz="2200" b="1">
                <a:latin typeface="Arial" panose="020B0604020202020204" pitchFamily="34" charset="0"/>
                <a:cs typeface="Arial" panose="020B0604020202020204" pitchFamily="34" charset="0"/>
              </a:rPr>
              <a:t>Job readiness &amp; job retention</a:t>
            </a:r>
          </a:p>
          <a:p>
            <a:pPr marL="0" lvl="1" indent="-280121" defTabSz="914225">
              <a:spcBef>
                <a:spcPct val="0"/>
              </a:spcBef>
              <a:spcAft>
                <a:spcPts val="600"/>
              </a:spcAft>
              <a:buFont typeface="Arial" panose="020B0604020202020204" pitchFamily="34" charset="0"/>
              <a:buChar char="•"/>
              <a:defRPr/>
            </a:pPr>
            <a:r>
              <a:rPr lang="en-US" sz="2200" b="1">
                <a:latin typeface="Arial" panose="020B0604020202020204" pitchFamily="34" charset="0"/>
                <a:cs typeface="Arial" panose="020B0604020202020204" pitchFamily="34" charset="0"/>
              </a:rPr>
              <a:t>Resource to the employer</a:t>
            </a:r>
          </a:p>
          <a:p>
            <a:pPr marL="0" lvl="1" indent="-280121" defTabSz="914225">
              <a:spcBef>
                <a:spcPct val="0"/>
              </a:spcBef>
              <a:spcAft>
                <a:spcPts val="600"/>
              </a:spcAft>
              <a:buFont typeface="Arial" panose="020B0604020202020204" pitchFamily="34" charset="0"/>
              <a:buChar char="•"/>
              <a:defRPr/>
            </a:pPr>
            <a:r>
              <a:rPr lang="en-US" sz="2200" b="1">
                <a:latin typeface="Arial" panose="020B0604020202020204" pitchFamily="34" charset="0"/>
                <a:cs typeface="Arial" panose="020B0604020202020204" pitchFamily="34" charset="0"/>
              </a:rPr>
              <a:t>Ongoing relationship</a:t>
            </a:r>
          </a:p>
        </p:txBody>
      </p:sp>
      <p:sp>
        <p:nvSpPr>
          <p:cNvPr id="10" name="TextBox 9">
            <a:extLst>
              <a:ext uri="{FF2B5EF4-FFF2-40B4-BE49-F238E27FC236}">
                <a16:creationId xmlns:a16="http://schemas.microsoft.com/office/drawing/2014/main" id="{445E33DD-08CC-432A-BD2E-484896375FBD}"/>
              </a:ext>
            </a:extLst>
          </p:cNvPr>
          <p:cNvSpPr txBox="1"/>
          <p:nvPr/>
        </p:nvSpPr>
        <p:spPr>
          <a:xfrm>
            <a:off x="1153928" y="1925433"/>
            <a:ext cx="1898981" cy="1158908"/>
          </a:xfrm>
          <a:prstGeom prst="rect">
            <a:avLst/>
          </a:prstGeom>
          <a:noFill/>
        </p:spPr>
        <p:txBody>
          <a:bodyPr wrap="square" lIns="35995" tIns="35995" rIns="35995" bIns="35995" rtlCol="0">
            <a:spAutoFit/>
          </a:bodyPr>
          <a:lstStyle/>
          <a:p>
            <a:pPr algn="ctr"/>
            <a:r>
              <a:rPr lang="en-US" sz="2353" dirty="0">
                <a:solidFill>
                  <a:srgbClr val="000000"/>
                </a:solidFill>
                <a:latin typeface="Arial" panose="020B0604020202020204" pitchFamily="34" charset="0"/>
                <a:cs typeface="Arial" panose="020B0604020202020204" pitchFamily="34" charset="0"/>
              </a:rPr>
              <a:t>Coach</a:t>
            </a:r>
          </a:p>
          <a:p>
            <a:pPr algn="ctr"/>
            <a:r>
              <a:rPr lang="en-US" sz="2353" dirty="0">
                <a:solidFill>
                  <a:srgbClr val="000000"/>
                </a:solidFill>
                <a:latin typeface="Arial" panose="020B0604020202020204" pitchFamily="34" charset="0"/>
                <a:cs typeface="Arial" panose="020B0604020202020204" pitchFamily="34" charset="0"/>
              </a:rPr>
              <a:t>Employee</a:t>
            </a:r>
          </a:p>
          <a:p>
            <a:pPr algn="ctr"/>
            <a:r>
              <a:rPr lang="en-US" sz="2353" dirty="0">
                <a:solidFill>
                  <a:srgbClr val="000000"/>
                </a:solidFill>
                <a:latin typeface="Arial" panose="020B0604020202020204" pitchFamily="34" charset="0"/>
                <a:cs typeface="Arial" panose="020B0604020202020204" pitchFamily="34" charset="0"/>
              </a:rPr>
              <a:t>Employer</a:t>
            </a:r>
          </a:p>
        </p:txBody>
      </p:sp>
      <p:pic>
        <p:nvPicPr>
          <p:cNvPr id="11" name="Picture 10" descr="Two women stand in a cafe near a table, both smiling. The woman on the left is wearing a yellow apron that says Cafe 43 Ambassador. ">
            <a:extLst>
              <a:ext uri="{FF2B5EF4-FFF2-40B4-BE49-F238E27FC236}">
                <a16:creationId xmlns:a16="http://schemas.microsoft.com/office/drawing/2014/main" id="{1E323ACF-B8AE-4A5A-A0AE-CE3655458570}"/>
              </a:ext>
            </a:extLst>
          </p:cNvPr>
          <p:cNvPicPr>
            <a:picLocks noChangeAspect="1"/>
          </p:cNvPicPr>
          <p:nvPr/>
        </p:nvPicPr>
        <p:blipFill rotWithShape="1">
          <a:blip r:embed="rId3"/>
          <a:srcRect l="23106" t="5421" r="32275" b="5627"/>
          <a:stretch/>
        </p:blipFill>
        <p:spPr>
          <a:xfrm>
            <a:off x="5624077" y="1183319"/>
            <a:ext cx="3337068" cy="4989541"/>
          </a:xfrm>
          <a:prstGeom prst="rect">
            <a:avLst/>
          </a:prstGeom>
        </p:spPr>
      </p:pic>
      <p:pic>
        <p:nvPicPr>
          <p:cNvPr id="12" name="Picture 11" descr="Two people stand smiling, outside in the sunshine. The man on the right is wearing a bright yellow vest and holding a broom.">
            <a:extLst>
              <a:ext uri="{FF2B5EF4-FFF2-40B4-BE49-F238E27FC236}">
                <a16:creationId xmlns:a16="http://schemas.microsoft.com/office/drawing/2014/main" id="{3A82F1D4-0486-4BF5-A593-949934C381F7}"/>
              </a:ext>
            </a:extLst>
          </p:cNvPr>
          <p:cNvPicPr>
            <a:picLocks noChangeAspect="1"/>
          </p:cNvPicPr>
          <p:nvPr/>
        </p:nvPicPr>
        <p:blipFill rotWithShape="1">
          <a:blip r:embed="rId4"/>
          <a:srcRect l="6045" t="10856" r="6252" b="16394"/>
          <a:stretch/>
        </p:blipFill>
        <p:spPr>
          <a:xfrm rot="16200000">
            <a:off x="7944557" y="2286022"/>
            <a:ext cx="5005603" cy="2768072"/>
          </a:xfrm>
          <a:prstGeom prst="rect">
            <a:avLst/>
          </a:prstGeom>
        </p:spPr>
      </p:pic>
    </p:spTree>
    <p:extLst>
      <p:ext uri="{BB962C8B-B14F-4D97-AF65-F5344CB8AC3E}">
        <p14:creationId xmlns:p14="http://schemas.microsoft.com/office/powerpoint/2010/main" val="601744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04" y="-202988"/>
            <a:ext cx="10514108" cy="1325375"/>
          </a:xfrm>
        </p:spPr>
        <p:txBody>
          <a:bodyPr>
            <a:normAutofit fontScale="90000"/>
          </a:bodyPr>
          <a:lstStyle/>
          <a:p>
            <a:r>
              <a:rPr lang="en-US" sz="6000" b="1" dirty="0">
                <a:solidFill>
                  <a:srgbClr val="0070C0"/>
                </a:solidFill>
                <a:latin typeface="Arial" panose="020B0604020202020204" pitchFamily="34" charset="0"/>
                <a:cs typeface="Arial" panose="020B0604020202020204" pitchFamily="34" charset="0"/>
              </a:rPr>
              <a:t>The importance of a Job Coach</a:t>
            </a:r>
            <a:endParaRPr lang="en-US" dirty="0"/>
          </a:p>
        </p:txBody>
      </p:sp>
      <p:pic>
        <p:nvPicPr>
          <p:cNvPr id="15" name="Picture 14" descr="A woman is shown in a red sweater, smiling. ">
            <a:extLst>
              <a:ext uri="{FF2B5EF4-FFF2-40B4-BE49-F238E27FC236}">
                <a16:creationId xmlns:a16="http://schemas.microsoft.com/office/drawing/2014/main" id="{CDB209B5-F4B2-4252-B416-0553C7DBDF70}"/>
              </a:ext>
            </a:extLst>
          </p:cNvPr>
          <p:cNvPicPr>
            <a:picLocks noChangeAspect="1"/>
          </p:cNvPicPr>
          <p:nvPr/>
        </p:nvPicPr>
        <p:blipFill rotWithShape="1">
          <a:blip r:embed="rId3"/>
          <a:srcRect t="1545" r="1913"/>
          <a:stretch/>
        </p:blipFill>
        <p:spPr>
          <a:xfrm>
            <a:off x="0" y="1963431"/>
            <a:ext cx="3093346" cy="3488800"/>
          </a:xfrm>
          <a:prstGeom prst="rect">
            <a:avLst/>
          </a:prstGeom>
          <a:ln>
            <a:noFill/>
          </a:ln>
        </p:spPr>
      </p:pic>
      <p:sp>
        <p:nvSpPr>
          <p:cNvPr id="17" name="TextBox 16">
            <a:extLst>
              <a:ext uri="{FF2B5EF4-FFF2-40B4-BE49-F238E27FC236}">
                <a16:creationId xmlns:a16="http://schemas.microsoft.com/office/drawing/2014/main" id="{ED5BF93C-E4E8-4BF4-8319-82DDE0AC3074}"/>
              </a:ext>
            </a:extLst>
          </p:cNvPr>
          <p:cNvSpPr txBox="1"/>
          <p:nvPr/>
        </p:nvSpPr>
        <p:spPr>
          <a:xfrm>
            <a:off x="70204" y="5281347"/>
            <a:ext cx="2875060" cy="561211"/>
          </a:xfrm>
          <a:prstGeom prst="rect">
            <a:avLst/>
          </a:prstGeom>
          <a:solidFill>
            <a:srgbClr val="D2D2D2"/>
          </a:solidFill>
        </p:spPr>
        <p:txBody>
          <a:bodyPr wrap="square" lIns="179285" tIns="143428" rIns="179285" bIns="143428" rtlCol="0">
            <a:spAutoFit/>
          </a:bodyPr>
          <a:lstStyle/>
          <a:p>
            <a:pPr>
              <a:lnSpc>
                <a:spcPct val="90000"/>
              </a:lnSpc>
              <a:spcAft>
                <a:spcPts val="588"/>
              </a:spcAft>
            </a:pPr>
            <a:r>
              <a:rPr lang="en-US" sz="1961">
                <a:solidFill>
                  <a:schemeClr val="bg2">
                    <a:lumMod val="10000"/>
                  </a:schemeClr>
                </a:solidFill>
              </a:rPr>
              <a:t>Diane King, Mainstay</a:t>
            </a:r>
          </a:p>
        </p:txBody>
      </p:sp>
      <p:pic>
        <p:nvPicPr>
          <p:cNvPr id="16" name="Picture 15" descr="Three people stand in front of a bookcase, smiling. ">
            <a:extLst>
              <a:ext uri="{FF2B5EF4-FFF2-40B4-BE49-F238E27FC236}">
                <a16:creationId xmlns:a16="http://schemas.microsoft.com/office/drawing/2014/main" id="{4A5835A8-DEB8-446A-AE57-7233DC8F60DD}"/>
              </a:ext>
            </a:extLst>
          </p:cNvPr>
          <p:cNvPicPr>
            <a:picLocks noChangeAspect="1"/>
          </p:cNvPicPr>
          <p:nvPr/>
        </p:nvPicPr>
        <p:blipFill>
          <a:blip r:embed="rId4"/>
          <a:stretch>
            <a:fillRect/>
          </a:stretch>
        </p:blipFill>
        <p:spPr>
          <a:xfrm>
            <a:off x="2884834" y="1192363"/>
            <a:ext cx="5437482" cy="4019009"/>
          </a:xfrm>
          <a:prstGeom prst="rect">
            <a:avLst/>
          </a:prstGeom>
        </p:spPr>
      </p:pic>
      <p:sp>
        <p:nvSpPr>
          <p:cNvPr id="18" name="TextBox 17">
            <a:extLst>
              <a:ext uri="{FF2B5EF4-FFF2-40B4-BE49-F238E27FC236}">
                <a16:creationId xmlns:a16="http://schemas.microsoft.com/office/drawing/2014/main" id="{A12BBEBE-DEFF-48B8-8003-770488DDF444}"/>
              </a:ext>
            </a:extLst>
          </p:cNvPr>
          <p:cNvSpPr txBox="1"/>
          <p:nvPr/>
        </p:nvSpPr>
        <p:spPr>
          <a:xfrm>
            <a:off x="4006247" y="4826599"/>
            <a:ext cx="2875060" cy="561211"/>
          </a:xfrm>
          <a:prstGeom prst="rect">
            <a:avLst/>
          </a:prstGeom>
          <a:solidFill>
            <a:srgbClr val="D2D2D2"/>
          </a:solidFill>
        </p:spPr>
        <p:txBody>
          <a:bodyPr wrap="square" lIns="179285" tIns="143428" rIns="179285" bIns="143428" rtlCol="0">
            <a:spAutoFit/>
          </a:bodyPr>
          <a:lstStyle/>
          <a:p>
            <a:pPr>
              <a:lnSpc>
                <a:spcPct val="90000"/>
              </a:lnSpc>
              <a:spcAft>
                <a:spcPts val="588"/>
              </a:spcAft>
            </a:pPr>
            <a:r>
              <a:rPr lang="en-US" sz="1961">
                <a:solidFill>
                  <a:schemeClr val="bg2">
                    <a:lumMod val="10000"/>
                  </a:schemeClr>
                </a:solidFill>
              </a:rPr>
              <a:t>Brenda Kim, Highline</a:t>
            </a:r>
          </a:p>
        </p:txBody>
      </p:sp>
      <p:pic>
        <p:nvPicPr>
          <p:cNvPr id="13" name="Picture 12" descr="Two men stand posing for the camera. One holding his finger to his cheek and smiling and the other furrows his eyebrows to make a silly face for the camera. ">
            <a:extLst>
              <a:ext uri="{FF2B5EF4-FFF2-40B4-BE49-F238E27FC236}">
                <a16:creationId xmlns:a16="http://schemas.microsoft.com/office/drawing/2014/main" id="{8B6FDE87-EAA8-4FB9-B10F-A4FF04B8F218}"/>
              </a:ext>
            </a:extLst>
          </p:cNvPr>
          <p:cNvPicPr>
            <a:picLocks noChangeAspect="1"/>
          </p:cNvPicPr>
          <p:nvPr/>
        </p:nvPicPr>
        <p:blipFill>
          <a:blip r:embed="rId5"/>
          <a:stretch>
            <a:fillRect/>
          </a:stretch>
        </p:blipFill>
        <p:spPr>
          <a:xfrm>
            <a:off x="7862710" y="2064097"/>
            <a:ext cx="4387907" cy="3604319"/>
          </a:xfrm>
          <a:prstGeom prst="rect">
            <a:avLst/>
          </a:prstGeom>
        </p:spPr>
      </p:pic>
      <p:sp>
        <p:nvSpPr>
          <p:cNvPr id="19" name="TextBox 18">
            <a:extLst>
              <a:ext uri="{FF2B5EF4-FFF2-40B4-BE49-F238E27FC236}">
                <a16:creationId xmlns:a16="http://schemas.microsoft.com/office/drawing/2014/main" id="{57BA3399-3F0A-4F40-9030-1E48BD97C8CF}"/>
              </a:ext>
            </a:extLst>
          </p:cNvPr>
          <p:cNvSpPr txBox="1"/>
          <p:nvPr/>
        </p:nvSpPr>
        <p:spPr>
          <a:xfrm>
            <a:off x="7927937" y="5385032"/>
            <a:ext cx="2875060" cy="561211"/>
          </a:xfrm>
          <a:prstGeom prst="rect">
            <a:avLst/>
          </a:prstGeom>
          <a:solidFill>
            <a:srgbClr val="D2D2D2"/>
          </a:solidFill>
        </p:spPr>
        <p:txBody>
          <a:bodyPr wrap="square" lIns="179285" tIns="143428" rIns="179285" bIns="143428" rtlCol="0">
            <a:spAutoFit/>
          </a:bodyPr>
          <a:lstStyle/>
          <a:p>
            <a:pPr>
              <a:lnSpc>
                <a:spcPct val="90000"/>
              </a:lnSpc>
              <a:spcAft>
                <a:spcPts val="588"/>
              </a:spcAft>
            </a:pPr>
            <a:r>
              <a:rPr lang="en-US" sz="1961">
                <a:solidFill>
                  <a:schemeClr val="bg2">
                    <a:lumMod val="10000"/>
                  </a:schemeClr>
                </a:solidFill>
              </a:rPr>
              <a:t>Max Doggett, Highline</a:t>
            </a:r>
          </a:p>
        </p:txBody>
      </p:sp>
    </p:spTree>
    <p:extLst>
      <p:ext uri="{BB962C8B-B14F-4D97-AF65-F5344CB8AC3E}">
        <p14:creationId xmlns:p14="http://schemas.microsoft.com/office/powerpoint/2010/main" val="485969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faded back, stylized image in tones of blue." title="Image of two co-workers speaking in an offi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5" y="487"/>
            <a:ext cx="12190271" cy="6857027"/>
          </a:xfrm>
          <a:prstGeom prst="rect">
            <a:avLst/>
          </a:prstGeom>
        </p:spPr>
      </p:pic>
      <p:sp>
        <p:nvSpPr>
          <p:cNvPr id="4" name="Title 3">
            <a:extLst>
              <a:ext uri="{FF2B5EF4-FFF2-40B4-BE49-F238E27FC236}">
                <a16:creationId xmlns:a16="http://schemas.microsoft.com/office/drawing/2014/main" id="{80482A8F-4D50-4B5E-8733-B196C89D5D46}"/>
              </a:ext>
            </a:extLst>
          </p:cNvPr>
          <p:cNvSpPr>
            <a:spLocks noGrp="1"/>
          </p:cNvSpPr>
          <p:nvPr>
            <p:ph type="title"/>
          </p:nvPr>
        </p:nvSpPr>
        <p:spPr>
          <a:xfrm>
            <a:off x="524164" y="5278870"/>
            <a:ext cx="10515600" cy="1325563"/>
          </a:xfrm>
        </p:spPr>
        <p:txBody>
          <a:bodyPr>
            <a:normAutofit/>
          </a:bodyPr>
          <a:lstStyle/>
          <a:p>
            <a:r>
              <a:rPr lang="en-US" sz="8000" b="1" dirty="0">
                <a:solidFill>
                  <a:srgbClr val="FFFFFF"/>
                </a:solidFill>
                <a:latin typeface="Arial Black" panose="020B0604020202020204" pitchFamily="34" charset="0"/>
                <a:cs typeface="Arial Black" panose="020B0604020202020204" pitchFamily="34" charset="0"/>
              </a:rPr>
              <a:t>Jobs</a:t>
            </a:r>
            <a:endParaRPr lang="en-US" sz="8000" dirty="0"/>
          </a:p>
        </p:txBody>
      </p:sp>
    </p:spTree>
    <p:extLst>
      <p:ext uri="{BB962C8B-B14F-4D97-AF65-F5344CB8AC3E}">
        <p14:creationId xmlns:p14="http://schemas.microsoft.com/office/powerpoint/2010/main" val="20956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F8A4-2388-264B-B10B-1B33FFEBAF77}"/>
              </a:ext>
            </a:extLst>
          </p:cNvPr>
          <p:cNvSpPr>
            <a:spLocks noGrp="1"/>
          </p:cNvSpPr>
          <p:nvPr>
            <p:ph type="title"/>
          </p:nvPr>
        </p:nvSpPr>
        <p:spPr>
          <a:xfrm>
            <a:off x="202004" y="183677"/>
            <a:ext cx="10470344" cy="922559"/>
          </a:xfrm>
        </p:spPr>
        <p:txBody>
          <a:bodyPr anchor="t">
            <a:normAutofit/>
          </a:bodyPr>
          <a:lstStyle/>
          <a:p>
            <a:r>
              <a:rPr lang="en-US" sz="6000" b="1" dirty="0">
                <a:solidFill>
                  <a:srgbClr val="0070C0"/>
                </a:solidFill>
                <a:latin typeface="Arial" panose="020B0604020202020204" pitchFamily="34" charset="0"/>
                <a:cs typeface="Arial" panose="020B0604020202020204" pitchFamily="34" charset="0"/>
              </a:rPr>
              <a:t>Jobs in Action</a:t>
            </a:r>
            <a:endParaRPr lang="en-US" dirty="0">
              <a:cs typeface="Objektiv Mk2" panose="020B0502020204020203" pitchFamily="34" charset="77"/>
            </a:endParaRPr>
          </a:p>
        </p:txBody>
      </p:sp>
      <p:pic>
        <p:nvPicPr>
          <p:cNvPr id="10" name="Picture 9" descr="A man kneels down near a desk and smiles at the camera">
            <a:hlinkClick r:id="rId3"/>
            <a:extLst>
              <a:ext uri="{FF2B5EF4-FFF2-40B4-BE49-F238E27FC236}">
                <a16:creationId xmlns:a16="http://schemas.microsoft.com/office/drawing/2014/main" id="{17EEA058-EF80-4273-BF43-C46CC6B388B1}"/>
              </a:ext>
            </a:extLst>
          </p:cNvPr>
          <p:cNvPicPr>
            <a:picLocks noChangeAspect="1"/>
          </p:cNvPicPr>
          <p:nvPr/>
        </p:nvPicPr>
        <p:blipFill rotWithShape="1">
          <a:blip r:embed="rId4">
            <a:extLst>
              <a:ext uri="{28A0092B-C50C-407E-A947-70E740481C1C}">
                <a14:useLocalDpi xmlns:a14="http://schemas.microsoft.com/office/drawing/2010/main" val="0"/>
              </a:ext>
            </a:extLst>
          </a:blip>
          <a:srcRect r="7712"/>
          <a:stretch/>
        </p:blipFill>
        <p:spPr>
          <a:xfrm>
            <a:off x="561812" y="1106236"/>
            <a:ext cx="3217789" cy="2322765"/>
          </a:xfrm>
          <a:prstGeom prst="rect">
            <a:avLst/>
          </a:prstGeom>
          <a:ln w="57150" cap="sq" cmpd="thickThin">
            <a:solidFill>
              <a:schemeClr val="bg2"/>
            </a:solidFill>
            <a:prstDash val="solid"/>
            <a:miter lim="800000"/>
          </a:ln>
          <a:effectLst>
            <a:innerShdw blurRad="76200">
              <a:srgbClr val="000000"/>
            </a:innerShdw>
          </a:effectLst>
        </p:spPr>
      </p:pic>
      <p:sp>
        <p:nvSpPr>
          <p:cNvPr id="14" name="Rectangle 13">
            <a:extLst>
              <a:ext uri="{FF2B5EF4-FFF2-40B4-BE49-F238E27FC236}">
                <a16:creationId xmlns:a16="http://schemas.microsoft.com/office/drawing/2014/main" id="{24FA13B2-EF88-44C5-B830-71CFC27D7025}"/>
              </a:ext>
            </a:extLst>
          </p:cNvPr>
          <p:cNvSpPr/>
          <p:nvPr/>
        </p:nvSpPr>
        <p:spPr>
          <a:xfrm>
            <a:off x="561812" y="2905854"/>
            <a:ext cx="3217789" cy="468972"/>
          </a:xfrm>
          <a:prstGeom prst="rect">
            <a:avLst/>
          </a:prstGeom>
          <a:solidFill>
            <a:srgbClr val="D9D9D9"/>
          </a:solidFill>
        </p:spPr>
        <p:txBody>
          <a:bodyPr wrap="square" lIns="91427" tIns="45713" rIns="91427" bIns="45713">
            <a:spAutoFit/>
          </a:bodyPr>
          <a:lstStyle/>
          <a:p>
            <a:pPr algn="ctr"/>
            <a:r>
              <a:rPr lang="en-US" sz="2400" b="1">
                <a:ln w="0"/>
                <a:solidFill>
                  <a:schemeClr val="bg2">
                    <a:lumMod val="10000"/>
                  </a:schemeClr>
                </a:solidFill>
                <a:effectLst>
                  <a:outerShdw blurRad="38100" dist="19050" dir="2700000" algn="tl" rotWithShape="0">
                    <a:schemeClr val="dk1">
                      <a:alpha val="40000"/>
                    </a:schemeClr>
                  </a:outerShdw>
                </a:effectLst>
              </a:rPr>
              <a:t>Common Area Reset</a:t>
            </a:r>
          </a:p>
        </p:txBody>
      </p:sp>
      <p:pic>
        <p:nvPicPr>
          <p:cNvPr id="11" name="49a94d52-8f78-4eef-83fe-9c28112420d3" descr="A man kneels on the sidewalk using power tools to fix a piece of the walkway. ">
            <a:extLst>
              <a:ext uri="{FF2B5EF4-FFF2-40B4-BE49-F238E27FC236}">
                <a16:creationId xmlns:a16="http://schemas.microsoft.com/office/drawing/2014/main" id="{291C8837-E1E9-419F-84F9-E3A6BC2FBF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329"/>
          <a:stretch/>
        </p:blipFill>
        <p:spPr bwMode="auto">
          <a:xfrm>
            <a:off x="4265289" y="1106236"/>
            <a:ext cx="3532543" cy="2322765"/>
          </a:xfrm>
          <a:prstGeom prst="rect">
            <a:avLst/>
          </a:prstGeom>
          <a:ln w="57150" cap="sq" cmpd="thickThin">
            <a:solidFill>
              <a:schemeClr val="bg2"/>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037BA4E-43DE-4972-B401-BE4454050577}"/>
              </a:ext>
            </a:extLst>
          </p:cNvPr>
          <p:cNvSpPr/>
          <p:nvPr/>
        </p:nvSpPr>
        <p:spPr>
          <a:xfrm>
            <a:off x="4294329" y="2905854"/>
            <a:ext cx="3503502" cy="468972"/>
          </a:xfrm>
          <a:prstGeom prst="rect">
            <a:avLst/>
          </a:prstGeom>
          <a:solidFill>
            <a:srgbClr val="D9D9D9"/>
          </a:solidFill>
        </p:spPr>
        <p:txBody>
          <a:bodyPr wrap="square" lIns="91427" tIns="45713" rIns="91427" bIns="45713">
            <a:spAutoFit/>
          </a:bodyPr>
          <a:lstStyle/>
          <a:p>
            <a:pPr algn="ctr"/>
            <a:r>
              <a:rPr lang="en-US" sz="2400" b="1">
                <a:ln w="0"/>
                <a:solidFill>
                  <a:schemeClr val="bg2">
                    <a:lumMod val="10000"/>
                  </a:schemeClr>
                </a:solidFill>
                <a:effectLst>
                  <a:outerShdw blurRad="38100" dist="19050" dir="2700000" algn="tl" rotWithShape="0">
                    <a:schemeClr val="dk1">
                      <a:alpha val="40000"/>
                    </a:schemeClr>
                  </a:outerShdw>
                </a:effectLst>
              </a:rPr>
              <a:t>Maintenance Assistant</a:t>
            </a:r>
          </a:p>
        </p:txBody>
      </p:sp>
      <p:pic>
        <p:nvPicPr>
          <p:cNvPr id="21" name="Picture 20" descr="A woman poses for the camera, smiling, and holding a stack of mail. ">
            <a:extLst>
              <a:ext uri="{FF2B5EF4-FFF2-40B4-BE49-F238E27FC236}">
                <a16:creationId xmlns:a16="http://schemas.microsoft.com/office/drawing/2014/main" id="{ACDDC0C7-6C5A-44B9-B271-328CA427FC9E}"/>
              </a:ext>
            </a:extLst>
          </p:cNvPr>
          <p:cNvPicPr>
            <a:picLocks noChangeAspect="1"/>
          </p:cNvPicPr>
          <p:nvPr/>
        </p:nvPicPr>
        <p:blipFill rotWithShape="1">
          <a:blip r:embed="rId6">
            <a:extLst>
              <a:ext uri="{28A0092B-C50C-407E-A947-70E740481C1C}">
                <a14:useLocalDpi xmlns:a14="http://schemas.microsoft.com/office/drawing/2010/main" val="0"/>
              </a:ext>
            </a:extLst>
          </a:blip>
          <a:srcRect l="190" t="17526" r="25325" b="6653"/>
          <a:stretch/>
        </p:blipFill>
        <p:spPr>
          <a:xfrm>
            <a:off x="8281075" y="1106236"/>
            <a:ext cx="3569215" cy="2322765"/>
          </a:xfrm>
          <a:prstGeom prst="rect">
            <a:avLst/>
          </a:prstGeom>
          <a:ln w="57150" cap="sq" cmpd="thickThin">
            <a:solidFill>
              <a:schemeClr val="bg2"/>
            </a:solidFill>
            <a:prstDash val="solid"/>
            <a:miter lim="800000"/>
          </a:ln>
          <a:effectLst>
            <a:innerShdw blurRad="76200">
              <a:srgbClr val="000000"/>
            </a:innerShdw>
          </a:effectLst>
        </p:spPr>
      </p:pic>
      <p:sp>
        <p:nvSpPr>
          <p:cNvPr id="22" name="Rectangle 21">
            <a:extLst>
              <a:ext uri="{FF2B5EF4-FFF2-40B4-BE49-F238E27FC236}">
                <a16:creationId xmlns:a16="http://schemas.microsoft.com/office/drawing/2014/main" id="{20373424-DE9B-434F-AC39-5F0C7C1C21D6}"/>
              </a:ext>
            </a:extLst>
          </p:cNvPr>
          <p:cNvSpPr/>
          <p:nvPr/>
        </p:nvSpPr>
        <p:spPr>
          <a:xfrm>
            <a:off x="8284305" y="2905854"/>
            <a:ext cx="3581222" cy="468972"/>
          </a:xfrm>
          <a:prstGeom prst="rect">
            <a:avLst/>
          </a:prstGeom>
          <a:solidFill>
            <a:srgbClr val="D9D9D9"/>
          </a:solidFill>
        </p:spPr>
        <p:txBody>
          <a:bodyPr wrap="square" lIns="91427" tIns="45713" rIns="91427" bIns="45713">
            <a:spAutoFit/>
          </a:bodyPr>
          <a:lstStyle/>
          <a:p>
            <a:pPr algn="ctr"/>
            <a:r>
              <a:rPr lang="en-US" sz="2400" b="1">
                <a:ln w="0"/>
                <a:solidFill>
                  <a:schemeClr val="bg2">
                    <a:lumMod val="10000"/>
                  </a:schemeClr>
                </a:solidFill>
                <a:effectLst>
                  <a:outerShdw blurRad="38100" dist="19050" dir="2700000" algn="tl" rotWithShape="0">
                    <a:schemeClr val="dk1">
                      <a:alpha val="40000"/>
                    </a:schemeClr>
                  </a:outerShdw>
                </a:effectLst>
              </a:rPr>
              <a:t>Mail Services</a:t>
            </a:r>
          </a:p>
        </p:txBody>
      </p:sp>
      <p:pic>
        <p:nvPicPr>
          <p:cNvPr id="16" name="Picture 4" descr="Five individuals are pictured sitting in chairs in front of a presentation that says &quot;I love my paycheck&quot;">
            <a:extLst>
              <a:ext uri="{FF2B5EF4-FFF2-40B4-BE49-F238E27FC236}">
                <a16:creationId xmlns:a16="http://schemas.microsoft.com/office/drawing/2014/main" id="{CC111167-CAAF-436F-9646-7504961C90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013"/>
          <a:stretch/>
        </p:blipFill>
        <p:spPr bwMode="auto">
          <a:xfrm>
            <a:off x="561812" y="3585558"/>
            <a:ext cx="3217789" cy="2399111"/>
          </a:xfrm>
          <a:prstGeom prst="rect">
            <a:avLst/>
          </a:prstGeom>
          <a:ln w="57150" cap="sq" cmpd="thickThin">
            <a:solidFill>
              <a:schemeClr val="bg2"/>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564C6FC-87A8-4B8C-A73F-5562161548EA}"/>
              </a:ext>
            </a:extLst>
          </p:cNvPr>
          <p:cNvSpPr/>
          <p:nvPr/>
        </p:nvSpPr>
        <p:spPr>
          <a:xfrm>
            <a:off x="588264" y="5385554"/>
            <a:ext cx="3185254" cy="468972"/>
          </a:xfrm>
          <a:prstGeom prst="rect">
            <a:avLst/>
          </a:prstGeom>
          <a:solidFill>
            <a:srgbClr val="D9D9D9"/>
          </a:solidFill>
        </p:spPr>
        <p:txBody>
          <a:bodyPr wrap="square" lIns="91427" tIns="45713" rIns="91427" bIns="45713">
            <a:spAutoFit/>
          </a:bodyPr>
          <a:lstStyle/>
          <a:p>
            <a:pPr algn="ctr"/>
            <a:r>
              <a:rPr lang="en-US" sz="2400" b="1">
                <a:ln w="0"/>
                <a:solidFill>
                  <a:schemeClr val="bg2">
                    <a:lumMod val="10000"/>
                  </a:schemeClr>
                </a:solidFill>
                <a:effectLst>
                  <a:outerShdw blurRad="38100" dist="19050" dir="2700000" algn="tl" rotWithShape="0">
                    <a:schemeClr val="dk1">
                      <a:alpha val="40000"/>
                    </a:schemeClr>
                  </a:outerShdw>
                </a:effectLst>
              </a:rPr>
              <a:t>Project Coordinator</a:t>
            </a:r>
          </a:p>
        </p:txBody>
      </p:sp>
      <p:pic>
        <p:nvPicPr>
          <p:cNvPr id="9" name="Picture 8" descr="A woman is shown answering the phone behind a reception desk. She is smiling. ">
            <a:extLst>
              <a:ext uri="{FF2B5EF4-FFF2-40B4-BE49-F238E27FC236}">
                <a16:creationId xmlns:a16="http://schemas.microsoft.com/office/drawing/2014/main" id="{2309950D-CA11-4BF0-B648-17ED64D09AA2}"/>
              </a:ext>
            </a:extLst>
          </p:cNvPr>
          <p:cNvPicPr>
            <a:picLocks noChangeAspect="1"/>
          </p:cNvPicPr>
          <p:nvPr/>
        </p:nvPicPr>
        <p:blipFill rotWithShape="1">
          <a:blip r:embed="rId8">
            <a:extLst>
              <a:ext uri="{28A0092B-C50C-407E-A947-70E740481C1C}">
                <a14:useLocalDpi xmlns:a14="http://schemas.microsoft.com/office/drawing/2010/main" val="0"/>
              </a:ext>
            </a:extLst>
          </a:blip>
          <a:srcRect t="746" r="2787" b="746"/>
          <a:stretch/>
        </p:blipFill>
        <p:spPr>
          <a:xfrm>
            <a:off x="4256946" y="3585558"/>
            <a:ext cx="3546968" cy="2399111"/>
          </a:xfrm>
          <a:prstGeom prst="rect">
            <a:avLst/>
          </a:prstGeom>
          <a:ln w="57150" cap="sq" cmpd="thickThin">
            <a:solidFill>
              <a:schemeClr val="bg2"/>
            </a:solidFill>
            <a:prstDash val="solid"/>
            <a:miter lim="800000"/>
          </a:ln>
          <a:effectLst>
            <a:innerShdw blurRad="76200">
              <a:srgbClr val="000000"/>
            </a:innerShdw>
          </a:effectLst>
        </p:spPr>
      </p:pic>
      <p:sp>
        <p:nvSpPr>
          <p:cNvPr id="12" name="Rectangle 11">
            <a:extLst>
              <a:ext uri="{FF2B5EF4-FFF2-40B4-BE49-F238E27FC236}">
                <a16:creationId xmlns:a16="http://schemas.microsoft.com/office/drawing/2014/main" id="{9908E768-7145-4A52-8098-D258238D64DA}"/>
              </a:ext>
            </a:extLst>
          </p:cNvPr>
          <p:cNvSpPr/>
          <p:nvPr/>
        </p:nvSpPr>
        <p:spPr>
          <a:xfrm>
            <a:off x="4262614" y="5385554"/>
            <a:ext cx="3535217" cy="468972"/>
          </a:xfrm>
          <a:prstGeom prst="rect">
            <a:avLst/>
          </a:prstGeom>
          <a:solidFill>
            <a:srgbClr val="D9D9D9"/>
          </a:solidFill>
        </p:spPr>
        <p:txBody>
          <a:bodyPr wrap="square" lIns="91427" tIns="45713" rIns="91427" bIns="45713">
            <a:spAutoFit/>
          </a:bodyPr>
          <a:lstStyle/>
          <a:p>
            <a:pPr algn="ctr"/>
            <a:r>
              <a:rPr lang="en-US" sz="2400" b="1">
                <a:ln w="0"/>
                <a:solidFill>
                  <a:schemeClr val="bg2">
                    <a:lumMod val="10000"/>
                  </a:schemeClr>
                </a:solidFill>
                <a:effectLst>
                  <a:outerShdw blurRad="38100" dist="19050" dir="2700000" algn="tl" rotWithShape="0">
                    <a:schemeClr val="dk1">
                      <a:alpha val="40000"/>
                    </a:schemeClr>
                  </a:outerShdw>
                </a:effectLst>
              </a:rPr>
              <a:t>Lobby Host </a:t>
            </a:r>
          </a:p>
        </p:txBody>
      </p:sp>
      <p:pic>
        <p:nvPicPr>
          <p:cNvPr id="19" name="Picture 18" descr="A man is shown in front of a van that says &quot;Real Estate and Facilities&quot; He is holding boxes and smiling. ">
            <a:extLst>
              <a:ext uri="{FF2B5EF4-FFF2-40B4-BE49-F238E27FC236}">
                <a16:creationId xmlns:a16="http://schemas.microsoft.com/office/drawing/2014/main" id="{A57E12A7-E797-4014-8FAC-C1F71AD39E12}"/>
              </a:ext>
            </a:extLst>
          </p:cNvPr>
          <p:cNvPicPr>
            <a:picLocks noChangeAspect="1"/>
          </p:cNvPicPr>
          <p:nvPr/>
        </p:nvPicPr>
        <p:blipFill rotWithShape="1">
          <a:blip r:embed="rId9">
            <a:extLst>
              <a:ext uri="{28A0092B-C50C-407E-A947-70E740481C1C}">
                <a14:useLocalDpi xmlns:a14="http://schemas.microsoft.com/office/drawing/2010/main" val="0"/>
              </a:ext>
            </a:extLst>
          </a:blip>
          <a:srcRect l="12496" t="15235" r="17858" b="11435"/>
          <a:stretch/>
        </p:blipFill>
        <p:spPr>
          <a:xfrm>
            <a:off x="8281075" y="3585558"/>
            <a:ext cx="3569215" cy="2399111"/>
          </a:xfrm>
          <a:prstGeom prst="rect">
            <a:avLst/>
          </a:prstGeom>
          <a:ln w="57150" cap="sq" cmpd="thickThin">
            <a:solidFill>
              <a:schemeClr val="bg2"/>
            </a:solidFill>
            <a:prstDash val="solid"/>
            <a:miter lim="800000"/>
          </a:ln>
          <a:effectLst>
            <a:innerShdw blurRad="76200">
              <a:srgbClr val="000000"/>
            </a:innerShdw>
          </a:effectLst>
        </p:spPr>
      </p:pic>
      <p:sp>
        <p:nvSpPr>
          <p:cNvPr id="20" name="Rectangle 19">
            <a:extLst>
              <a:ext uri="{FF2B5EF4-FFF2-40B4-BE49-F238E27FC236}">
                <a16:creationId xmlns:a16="http://schemas.microsoft.com/office/drawing/2014/main" id="{930C506D-D39F-485F-8757-48554E617280}"/>
              </a:ext>
            </a:extLst>
          </p:cNvPr>
          <p:cNvSpPr/>
          <p:nvPr/>
        </p:nvSpPr>
        <p:spPr>
          <a:xfrm>
            <a:off x="8301712" y="5385554"/>
            <a:ext cx="3539873" cy="468972"/>
          </a:xfrm>
          <a:prstGeom prst="rect">
            <a:avLst/>
          </a:prstGeom>
          <a:solidFill>
            <a:srgbClr val="D9D9D9"/>
          </a:solidFill>
        </p:spPr>
        <p:txBody>
          <a:bodyPr wrap="square" lIns="91427" tIns="45713" rIns="91427" bIns="45713">
            <a:spAutoFit/>
          </a:bodyPr>
          <a:lstStyle/>
          <a:p>
            <a:pPr algn="ctr"/>
            <a:r>
              <a:rPr lang="en-US" sz="2400" b="1" dirty="0">
                <a:ln w="0"/>
                <a:solidFill>
                  <a:schemeClr val="accent6">
                    <a:lumMod val="10000"/>
                  </a:schemeClr>
                </a:solidFill>
                <a:effectLst>
                  <a:outerShdw blurRad="38100" dist="19050" dir="2700000" algn="tl" rotWithShape="0">
                    <a:schemeClr val="dk1">
                      <a:alpha val="40000"/>
                    </a:schemeClr>
                  </a:outerShdw>
                </a:effectLst>
              </a:rPr>
              <a:t>Delivery</a:t>
            </a:r>
            <a:r>
              <a:rPr lang="en-US" sz="2400" b="1" dirty="0">
                <a:ln w="0"/>
                <a:solidFill>
                  <a:schemeClr val="bg1"/>
                </a:solidFill>
                <a:effectLst>
                  <a:outerShdw blurRad="38100" dist="19050" dir="2700000" algn="tl" rotWithShape="0">
                    <a:schemeClr val="dk1">
                      <a:alpha val="40000"/>
                    </a:schemeClr>
                  </a:outerShdw>
                </a:effectLst>
              </a:rPr>
              <a:t> </a:t>
            </a:r>
            <a:r>
              <a:rPr lang="en-US" sz="2400" b="1" dirty="0">
                <a:ln w="0"/>
                <a:solidFill>
                  <a:schemeClr val="bg2">
                    <a:lumMod val="10000"/>
                  </a:schemeClr>
                </a:solidFill>
                <a:effectLst>
                  <a:outerShdw blurRad="38100" dist="19050" dir="2700000" algn="tl" rotWithShape="0">
                    <a:schemeClr val="dk1">
                      <a:alpha val="40000"/>
                    </a:schemeClr>
                  </a:outerShdw>
                </a:effectLst>
              </a:rPr>
              <a:t>Driver</a:t>
            </a:r>
          </a:p>
        </p:txBody>
      </p:sp>
    </p:spTree>
    <p:extLst>
      <p:ext uri="{BB962C8B-B14F-4D97-AF65-F5344CB8AC3E}">
        <p14:creationId xmlns:p14="http://schemas.microsoft.com/office/powerpoint/2010/main" val="241167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F8A4-2388-264B-B10B-1B33FFEBAF77}"/>
              </a:ext>
            </a:extLst>
          </p:cNvPr>
          <p:cNvSpPr>
            <a:spLocks noGrp="1"/>
          </p:cNvSpPr>
          <p:nvPr>
            <p:ph type="title"/>
          </p:nvPr>
        </p:nvSpPr>
        <p:spPr>
          <a:xfrm>
            <a:off x="202004" y="211095"/>
            <a:ext cx="10470344" cy="922559"/>
          </a:xfrm>
        </p:spPr>
        <p:txBody>
          <a:bodyPr anchor="t">
            <a:normAutofit/>
          </a:bodyPr>
          <a:lstStyle/>
          <a:p>
            <a:r>
              <a:rPr lang="en-US" sz="6000" b="1" dirty="0">
                <a:solidFill>
                  <a:srgbClr val="0070C0"/>
                </a:solidFill>
                <a:latin typeface="Arial" panose="020B0604020202020204" pitchFamily="34" charset="0"/>
                <a:cs typeface="Arial" panose="020B0604020202020204" pitchFamily="34" charset="0"/>
              </a:rPr>
              <a:t>Other Models</a:t>
            </a:r>
            <a:endParaRPr lang="en-US" dirty="0">
              <a:cs typeface="Objektiv Mk2" panose="020B0502020204020203" pitchFamily="34" charset="77"/>
            </a:endParaRPr>
          </a:p>
        </p:txBody>
      </p:sp>
      <p:sp>
        <p:nvSpPr>
          <p:cNvPr id="18" name="Text Placeholder 2">
            <a:extLst>
              <a:ext uri="{FF2B5EF4-FFF2-40B4-BE49-F238E27FC236}">
                <a16:creationId xmlns:a16="http://schemas.microsoft.com/office/drawing/2014/main" id="{ED7215A7-BEEE-4D4D-A551-0FD96BCD411D}"/>
              </a:ext>
            </a:extLst>
          </p:cNvPr>
          <p:cNvSpPr txBox="1">
            <a:spLocks/>
          </p:cNvSpPr>
          <p:nvPr/>
        </p:nvSpPr>
        <p:spPr>
          <a:xfrm>
            <a:off x="361668" y="1356949"/>
            <a:ext cx="3534693" cy="2523563"/>
          </a:xfrm>
          <a:prstGeom prst="rect">
            <a:avLst/>
          </a:prstGeom>
        </p:spPr>
        <p:txBody>
          <a:bodyPr vert="horz" lIns="89642" tIns="44821" rIns="89642" bIns="44821" rtlCol="0">
            <a:normAutofit lnSpcReduction="10000"/>
          </a:bodyPr>
          <a:lstStyle>
            <a:lvl1pPr marL="233149" indent="-233149" algn="l" defTabSz="932597" rtl="0" eaLnBrk="1" latinLnBrk="0" hangingPunct="1">
              <a:lnSpc>
                <a:spcPct val="90000"/>
              </a:lnSpc>
              <a:spcBef>
                <a:spcPts val="1020"/>
              </a:spcBef>
              <a:buFont typeface="Arial"/>
              <a:buChar char="•"/>
              <a:defRPr sz="2856" kern="1200">
                <a:solidFill>
                  <a:srgbClr val="262C65"/>
                </a:solidFill>
                <a:latin typeface="+mn-lt"/>
                <a:ea typeface="+mn-ea"/>
                <a:cs typeface="+mn-cs"/>
              </a:defRPr>
            </a:lvl1pPr>
            <a:lvl2pPr marL="699447" indent="-233149" algn="l" defTabSz="932597" rtl="0" eaLnBrk="1" latinLnBrk="0" hangingPunct="1">
              <a:lnSpc>
                <a:spcPct val="90000"/>
              </a:lnSpc>
              <a:spcBef>
                <a:spcPts val="510"/>
              </a:spcBef>
              <a:buFont typeface="Arial"/>
              <a:buChar char="•"/>
              <a:defRPr sz="2448" kern="1200">
                <a:solidFill>
                  <a:srgbClr val="262C65"/>
                </a:solidFill>
                <a:latin typeface="+mn-lt"/>
                <a:ea typeface="+mn-ea"/>
                <a:cs typeface="+mn-cs"/>
              </a:defRPr>
            </a:lvl2pPr>
            <a:lvl3pPr marL="1165746" indent="-233149" algn="l" defTabSz="932597" rtl="0" eaLnBrk="1" latinLnBrk="0" hangingPunct="1">
              <a:lnSpc>
                <a:spcPct val="90000"/>
              </a:lnSpc>
              <a:spcBef>
                <a:spcPts val="510"/>
              </a:spcBef>
              <a:buFont typeface="Arial"/>
              <a:buChar char="•"/>
              <a:defRPr sz="2040" kern="1200">
                <a:solidFill>
                  <a:srgbClr val="262C65"/>
                </a:solidFill>
                <a:latin typeface="+mn-lt"/>
                <a:ea typeface="+mn-ea"/>
                <a:cs typeface="+mn-cs"/>
              </a:defRPr>
            </a:lvl3pPr>
            <a:lvl4pPr marL="1632044" indent="-233149" algn="l" defTabSz="932597" rtl="0" eaLnBrk="1" latinLnBrk="0" hangingPunct="1">
              <a:lnSpc>
                <a:spcPct val="90000"/>
              </a:lnSpc>
              <a:spcBef>
                <a:spcPts val="510"/>
              </a:spcBef>
              <a:buFont typeface="Arial"/>
              <a:buChar char="•"/>
              <a:defRPr sz="1836" kern="1200">
                <a:solidFill>
                  <a:srgbClr val="262C65"/>
                </a:solidFill>
                <a:latin typeface="+mn-lt"/>
                <a:ea typeface="+mn-ea"/>
                <a:cs typeface="+mn-cs"/>
              </a:defRPr>
            </a:lvl4pPr>
            <a:lvl5pPr marL="2098342" indent="-233149" algn="l" defTabSz="932597" rtl="0" eaLnBrk="1" latinLnBrk="0" hangingPunct="1">
              <a:lnSpc>
                <a:spcPct val="90000"/>
              </a:lnSpc>
              <a:spcBef>
                <a:spcPts val="510"/>
              </a:spcBef>
              <a:buFont typeface="Arial"/>
              <a:buChar char="•"/>
              <a:defRPr sz="1836" kern="1200">
                <a:solidFill>
                  <a:srgbClr val="262C65"/>
                </a:solidFill>
                <a:latin typeface="+mn-lt"/>
                <a:ea typeface="+mn-ea"/>
                <a:cs typeface="+mn-cs"/>
              </a:defRPr>
            </a:lvl5pPr>
            <a:lvl6pPr marL="2564641"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9pPr>
          </a:lstStyle>
          <a:p>
            <a:pPr marL="0" indent="0">
              <a:buNone/>
            </a:pPr>
            <a:r>
              <a:rPr lang="en-US" sz="2800" b="1">
                <a:solidFill>
                  <a:srgbClr val="003C6A"/>
                </a:solidFill>
                <a:hlinkClick r:id="rId3">
                  <a:extLst>
                    <a:ext uri="{A12FA001-AC4F-418D-AE19-62706E023703}">
                      <ahyp:hlinkClr xmlns:ahyp="http://schemas.microsoft.com/office/drawing/2018/hyperlinkcolor" val="tx"/>
                    </a:ext>
                  </a:extLst>
                </a:hlinkClick>
              </a:rPr>
              <a:t>MOD Pizza</a:t>
            </a:r>
            <a:endParaRPr lang="en-US" sz="2800" b="1">
              <a:solidFill>
                <a:srgbClr val="003C6A"/>
              </a:solidFill>
            </a:endParaRPr>
          </a:p>
          <a:p>
            <a:pPr lvl="1"/>
            <a:r>
              <a:rPr lang="en-US" sz="2400" b="1"/>
              <a:t>Employer</a:t>
            </a:r>
            <a:r>
              <a:rPr lang="en-US" sz="2400"/>
              <a:t>: MOD Pizza</a:t>
            </a:r>
          </a:p>
          <a:p>
            <a:pPr lvl="1"/>
            <a:r>
              <a:rPr lang="en-US" sz="2400" b="1"/>
              <a:t>Employees: </a:t>
            </a:r>
            <a:r>
              <a:rPr lang="en-US" sz="2400"/>
              <a:t>300 nationwide</a:t>
            </a:r>
          </a:p>
          <a:p>
            <a:pPr lvl="1"/>
            <a:r>
              <a:rPr lang="en-US" sz="2400" b="1"/>
              <a:t>Roles: </a:t>
            </a:r>
            <a:r>
              <a:rPr lang="en-US" sz="2400"/>
              <a:t>Associates at each location </a:t>
            </a:r>
          </a:p>
          <a:p>
            <a:pPr lvl="1"/>
            <a:endParaRPr lang="en-US" sz="2400"/>
          </a:p>
        </p:txBody>
      </p:sp>
      <p:sp>
        <p:nvSpPr>
          <p:cNvPr id="23" name="Text Placeholder 3">
            <a:extLst>
              <a:ext uri="{FF2B5EF4-FFF2-40B4-BE49-F238E27FC236}">
                <a16:creationId xmlns:a16="http://schemas.microsoft.com/office/drawing/2014/main" id="{85BC1D4F-50B6-44F3-B3A8-C9C728994844}"/>
              </a:ext>
            </a:extLst>
          </p:cNvPr>
          <p:cNvSpPr txBox="1">
            <a:spLocks/>
          </p:cNvSpPr>
          <p:nvPr/>
        </p:nvSpPr>
        <p:spPr>
          <a:xfrm>
            <a:off x="4284444" y="1356950"/>
            <a:ext cx="3633236" cy="2732824"/>
          </a:xfrm>
          <a:prstGeom prst="rect">
            <a:avLst/>
          </a:prstGeom>
        </p:spPr>
        <p:txBody>
          <a:bodyPr vert="horz" lIns="89642" tIns="44821" rIns="89642" bIns="44821" rtlCol="0">
            <a:normAutofit/>
          </a:bodyPr>
          <a:lstStyle>
            <a:lvl1pPr marL="233149" indent="-233149" algn="l" defTabSz="932597" rtl="0" eaLnBrk="1" latinLnBrk="0" hangingPunct="1">
              <a:lnSpc>
                <a:spcPct val="90000"/>
              </a:lnSpc>
              <a:spcBef>
                <a:spcPts val="1020"/>
              </a:spcBef>
              <a:buFont typeface="Arial"/>
              <a:buChar char="•"/>
              <a:defRPr sz="2856" kern="1200">
                <a:solidFill>
                  <a:srgbClr val="262C65"/>
                </a:solidFill>
                <a:latin typeface="+mn-lt"/>
                <a:ea typeface="+mn-ea"/>
                <a:cs typeface="+mn-cs"/>
              </a:defRPr>
            </a:lvl1pPr>
            <a:lvl2pPr marL="699447" indent="-233149" algn="l" defTabSz="932597" rtl="0" eaLnBrk="1" latinLnBrk="0" hangingPunct="1">
              <a:lnSpc>
                <a:spcPct val="90000"/>
              </a:lnSpc>
              <a:spcBef>
                <a:spcPts val="510"/>
              </a:spcBef>
              <a:buFont typeface="Arial"/>
              <a:buChar char="•"/>
              <a:defRPr sz="2448" kern="1200">
                <a:solidFill>
                  <a:srgbClr val="262C65"/>
                </a:solidFill>
                <a:latin typeface="+mn-lt"/>
                <a:ea typeface="+mn-ea"/>
                <a:cs typeface="+mn-cs"/>
              </a:defRPr>
            </a:lvl2pPr>
            <a:lvl3pPr marL="1165746" indent="-233149" algn="l" defTabSz="932597" rtl="0" eaLnBrk="1" latinLnBrk="0" hangingPunct="1">
              <a:lnSpc>
                <a:spcPct val="90000"/>
              </a:lnSpc>
              <a:spcBef>
                <a:spcPts val="510"/>
              </a:spcBef>
              <a:buFont typeface="Arial"/>
              <a:buChar char="•"/>
              <a:defRPr sz="2040" kern="1200">
                <a:solidFill>
                  <a:srgbClr val="262C65"/>
                </a:solidFill>
                <a:latin typeface="+mn-lt"/>
                <a:ea typeface="+mn-ea"/>
                <a:cs typeface="+mn-cs"/>
              </a:defRPr>
            </a:lvl3pPr>
            <a:lvl4pPr marL="1632044" indent="-233149" algn="l" defTabSz="932597" rtl="0" eaLnBrk="1" latinLnBrk="0" hangingPunct="1">
              <a:lnSpc>
                <a:spcPct val="90000"/>
              </a:lnSpc>
              <a:spcBef>
                <a:spcPts val="510"/>
              </a:spcBef>
              <a:buFont typeface="Arial"/>
              <a:buChar char="•"/>
              <a:defRPr sz="1836" kern="1200">
                <a:solidFill>
                  <a:srgbClr val="262C65"/>
                </a:solidFill>
                <a:latin typeface="+mn-lt"/>
                <a:ea typeface="+mn-ea"/>
                <a:cs typeface="+mn-cs"/>
              </a:defRPr>
            </a:lvl4pPr>
            <a:lvl5pPr marL="2098342" indent="-233149" algn="l" defTabSz="932597" rtl="0" eaLnBrk="1" latinLnBrk="0" hangingPunct="1">
              <a:lnSpc>
                <a:spcPct val="90000"/>
              </a:lnSpc>
              <a:spcBef>
                <a:spcPts val="510"/>
              </a:spcBef>
              <a:buFont typeface="Arial"/>
              <a:buChar char="•"/>
              <a:defRPr sz="1836" kern="1200">
                <a:solidFill>
                  <a:srgbClr val="262C65"/>
                </a:solidFill>
                <a:latin typeface="+mn-lt"/>
                <a:ea typeface="+mn-ea"/>
                <a:cs typeface="+mn-cs"/>
              </a:defRPr>
            </a:lvl5pPr>
            <a:lvl6pPr marL="2564641"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9pPr>
          </a:lstStyle>
          <a:p>
            <a:pPr marL="0" indent="0">
              <a:buNone/>
            </a:pPr>
            <a:r>
              <a:rPr lang="en-US" sz="2800" b="1" u="sng">
                <a:solidFill>
                  <a:srgbClr val="003C6A"/>
                </a:solidFill>
              </a:rPr>
              <a:t>City of Seattle</a:t>
            </a:r>
          </a:p>
          <a:p>
            <a:pPr lvl="1"/>
            <a:r>
              <a:rPr lang="en-US" sz="2400" b="1"/>
              <a:t>Employer</a:t>
            </a:r>
            <a:r>
              <a:rPr lang="en-US" sz="2400"/>
              <a:t>: City of Seattle </a:t>
            </a:r>
          </a:p>
          <a:p>
            <a:pPr lvl="1"/>
            <a:r>
              <a:rPr lang="en-US" sz="2400" b="1"/>
              <a:t>Employees</a:t>
            </a:r>
            <a:r>
              <a:rPr lang="en-US" sz="2400"/>
              <a:t>: 200</a:t>
            </a:r>
          </a:p>
          <a:p>
            <a:pPr lvl="1"/>
            <a:r>
              <a:rPr lang="en-US" sz="2400" b="1"/>
              <a:t>Roles: </a:t>
            </a:r>
            <a:r>
              <a:rPr lang="en-US" sz="2400"/>
              <a:t>Various City Departments</a:t>
            </a:r>
          </a:p>
          <a:p>
            <a:pPr marL="228556" lvl="1" indent="0">
              <a:buNone/>
            </a:pPr>
            <a:endParaRPr lang="en-US" sz="2400"/>
          </a:p>
          <a:p>
            <a:pPr marL="0" indent="0">
              <a:buNone/>
            </a:pPr>
            <a:endParaRPr lang="en-US" sz="2800"/>
          </a:p>
        </p:txBody>
      </p:sp>
      <p:pic>
        <p:nvPicPr>
          <p:cNvPr id="24" name="Picture 23" descr="MOD Pizza logo - the word MOD in a red shield shape.">
            <a:extLst>
              <a:ext uri="{FF2B5EF4-FFF2-40B4-BE49-F238E27FC236}">
                <a16:creationId xmlns:a16="http://schemas.microsoft.com/office/drawing/2014/main" id="{4788DDAA-6F4A-4F9E-BC24-57DDA76BD8B6}"/>
              </a:ext>
            </a:extLst>
          </p:cNvPr>
          <p:cNvPicPr>
            <a:picLocks noChangeAspect="1"/>
          </p:cNvPicPr>
          <p:nvPr/>
        </p:nvPicPr>
        <p:blipFill>
          <a:blip r:embed="rId4"/>
          <a:stretch>
            <a:fillRect/>
          </a:stretch>
        </p:blipFill>
        <p:spPr>
          <a:xfrm>
            <a:off x="1057841" y="3763097"/>
            <a:ext cx="1957994" cy="1957994"/>
          </a:xfrm>
          <a:prstGeom prst="rect">
            <a:avLst/>
          </a:prstGeom>
        </p:spPr>
      </p:pic>
      <p:sp>
        <p:nvSpPr>
          <p:cNvPr id="25" name="Rectangle 24">
            <a:extLst>
              <a:ext uri="{FF2B5EF4-FFF2-40B4-BE49-F238E27FC236}">
                <a16:creationId xmlns:a16="http://schemas.microsoft.com/office/drawing/2014/main" id="{ED722EA9-F643-4823-A1A3-F3A8A4FD63B1}"/>
              </a:ext>
            </a:extLst>
          </p:cNvPr>
          <p:cNvSpPr/>
          <p:nvPr/>
        </p:nvSpPr>
        <p:spPr>
          <a:xfrm>
            <a:off x="8181543" y="1356949"/>
            <a:ext cx="3789433" cy="1754326"/>
          </a:xfrm>
          <a:prstGeom prst="rect">
            <a:avLst/>
          </a:prstGeom>
        </p:spPr>
        <p:txBody>
          <a:bodyPr wrap="square">
            <a:spAutoFit/>
          </a:bodyPr>
          <a:lstStyle/>
          <a:p>
            <a:r>
              <a:rPr lang="en-US" sz="2800" b="1">
                <a:solidFill>
                  <a:schemeClr val="accent1"/>
                </a:solidFill>
                <a:cs typeface="Segoe UI" panose="020B0502040204020203" pitchFamily="34" charset="0"/>
                <a:hlinkClick r:id="rId5">
                  <a:extLst>
                    <a:ext uri="{A12FA001-AC4F-418D-AE19-62706E023703}">
                      <ahyp:hlinkClr xmlns:ahyp="http://schemas.microsoft.com/office/drawing/2018/hyperlinkcolor" val="tx"/>
                    </a:ext>
                  </a:extLst>
                </a:hlinkClick>
              </a:rPr>
              <a:t>Bank of America</a:t>
            </a:r>
            <a:endParaRPr lang="en-US" sz="2800" b="1">
              <a:solidFill>
                <a:schemeClr val="accent1"/>
              </a:solidFill>
              <a:cs typeface="Segoe UI" panose="020B0502040204020203" pitchFamily="34" charset="0"/>
            </a:endParaRPr>
          </a:p>
          <a:p>
            <a:pPr marL="336145" indent="-336145">
              <a:buFont typeface="Arial" panose="020B0604020202020204" pitchFamily="34" charset="0"/>
              <a:buChar char="•"/>
            </a:pPr>
            <a:r>
              <a:rPr lang="en-US" sz="2000" b="1">
                <a:solidFill>
                  <a:schemeClr val="accent1"/>
                </a:solidFill>
              </a:rPr>
              <a:t>Employer</a:t>
            </a:r>
            <a:r>
              <a:rPr lang="en-US" sz="2000">
                <a:solidFill>
                  <a:schemeClr val="accent1"/>
                </a:solidFill>
              </a:rPr>
              <a:t>: Bank of America </a:t>
            </a:r>
          </a:p>
          <a:p>
            <a:pPr marL="336145" indent="-336145">
              <a:buFont typeface="Arial" panose="020B0604020202020204" pitchFamily="34" charset="0"/>
              <a:buChar char="•"/>
            </a:pPr>
            <a:r>
              <a:rPr lang="en-US" sz="2000" b="1">
                <a:solidFill>
                  <a:schemeClr val="accent1"/>
                </a:solidFill>
              </a:rPr>
              <a:t>Employees</a:t>
            </a:r>
            <a:r>
              <a:rPr lang="en-US" sz="2000">
                <a:solidFill>
                  <a:schemeClr val="accent1"/>
                </a:solidFill>
              </a:rPr>
              <a:t>: 300 nationwide</a:t>
            </a:r>
          </a:p>
          <a:p>
            <a:pPr marL="336145" indent="-336145">
              <a:buFont typeface="Arial" panose="020B0604020202020204" pitchFamily="34" charset="0"/>
              <a:buChar char="•"/>
            </a:pPr>
            <a:r>
              <a:rPr lang="en-US" sz="2000" b="1">
                <a:solidFill>
                  <a:schemeClr val="accent1"/>
                </a:solidFill>
              </a:rPr>
              <a:t>Roles:</a:t>
            </a:r>
            <a:r>
              <a:rPr lang="en-US" sz="2000">
                <a:solidFill>
                  <a:schemeClr val="accent1"/>
                </a:solidFill>
              </a:rPr>
              <a:t> Support Services Group</a:t>
            </a:r>
          </a:p>
          <a:p>
            <a:pPr marL="336145" indent="-336145">
              <a:buFont typeface="Arial" panose="020B0604020202020204" pitchFamily="34" charset="0"/>
              <a:buChar char="•"/>
            </a:pPr>
            <a:endParaRPr lang="en-US" sz="2000">
              <a:solidFill>
                <a:schemeClr val="accent1"/>
              </a:solidFill>
            </a:endParaRPr>
          </a:p>
        </p:txBody>
      </p:sp>
      <p:pic>
        <p:nvPicPr>
          <p:cNvPr id="26" name="Picture 25" descr="Logo of City of Seattle. Blue and white drawing of a person with long hair.">
            <a:extLst>
              <a:ext uri="{FF2B5EF4-FFF2-40B4-BE49-F238E27FC236}">
                <a16:creationId xmlns:a16="http://schemas.microsoft.com/office/drawing/2014/main" id="{F8B9FED9-EA01-406B-B316-119C1CE7E50B}"/>
              </a:ext>
            </a:extLst>
          </p:cNvPr>
          <p:cNvPicPr>
            <a:picLocks noChangeAspect="1"/>
          </p:cNvPicPr>
          <p:nvPr/>
        </p:nvPicPr>
        <p:blipFill>
          <a:blip r:embed="rId6"/>
          <a:stretch>
            <a:fillRect/>
          </a:stretch>
        </p:blipFill>
        <p:spPr>
          <a:xfrm>
            <a:off x="5344512" y="3986391"/>
            <a:ext cx="1511405" cy="1511405"/>
          </a:xfrm>
          <a:prstGeom prst="rect">
            <a:avLst/>
          </a:prstGeom>
        </p:spPr>
      </p:pic>
      <p:pic>
        <p:nvPicPr>
          <p:cNvPr id="27" name="Picture 26" descr="Logo of Bank of America - red and blue lines.">
            <a:extLst>
              <a:ext uri="{FF2B5EF4-FFF2-40B4-BE49-F238E27FC236}">
                <a16:creationId xmlns:a16="http://schemas.microsoft.com/office/drawing/2014/main" id="{CB69B026-05E7-4CDA-B224-DF6B64FB3BEA}"/>
              </a:ext>
            </a:extLst>
          </p:cNvPr>
          <p:cNvPicPr>
            <a:picLocks noChangeAspect="1"/>
          </p:cNvPicPr>
          <p:nvPr/>
        </p:nvPicPr>
        <p:blipFill rotWithShape="1">
          <a:blip r:embed="rId7"/>
          <a:srcRect t="20723" b="16686"/>
          <a:stretch/>
        </p:blipFill>
        <p:spPr>
          <a:xfrm>
            <a:off x="8565833" y="3976873"/>
            <a:ext cx="3017435" cy="1530444"/>
          </a:xfrm>
          <a:prstGeom prst="rect">
            <a:avLst/>
          </a:prstGeom>
        </p:spPr>
      </p:pic>
      <p:sp>
        <p:nvSpPr>
          <p:cNvPr id="28" name="Rectangle 27">
            <a:extLst>
              <a:ext uri="{FF2B5EF4-FFF2-40B4-BE49-F238E27FC236}">
                <a16:creationId xmlns:a16="http://schemas.microsoft.com/office/drawing/2014/main" id="{FFD4FD40-1713-4130-8AE5-BB770E4A8249}"/>
              </a:ext>
              <a:ext uri="{C183D7F6-B498-43B3-948B-1728B52AA6E4}">
                <adec:decorative xmlns:adec="http://schemas.microsoft.com/office/drawing/2017/decorative" val="1"/>
              </a:ext>
            </a:extLst>
          </p:cNvPr>
          <p:cNvSpPr/>
          <p:nvPr/>
        </p:nvSpPr>
        <p:spPr bwMode="auto">
          <a:xfrm>
            <a:off x="202005" y="1136909"/>
            <a:ext cx="3891298" cy="4584182"/>
          </a:xfrm>
          <a:prstGeom prst="rect">
            <a:avLst/>
          </a:prstGeom>
          <a:noFill/>
          <a:ln w="28575">
            <a:solidFill>
              <a:srgbClr val="003C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a:extLst>
              <a:ext uri="{FF2B5EF4-FFF2-40B4-BE49-F238E27FC236}">
                <a16:creationId xmlns:a16="http://schemas.microsoft.com/office/drawing/2014/main" id="{3454063F-7F6B-4144-9541-6FF365A50C04}"/>
              </a:ext>
              <a:ext uri="{C183D7F6-B498-43B3-948B-1728B52AA6E4}">
                <adec:decorative xmlns:adec="http://schemas.microsoft.com/office/drawing/2017/decorative" val="1"/>
              </a:ext>
            </a:extLst>
          </p:cNvPr>
          <p:cNvSpPr/>
          <p:nvPr/>
        </p:nvSpPr>
        <p:spPr bwMode="auto">
          <a:xfrm>
            <a:off x="4154566" y="1136909"/>
            <a:ext cx="3891298" cy="4584182"/>
          </a:xfrm>
          <a:prstGeom prst="rect">
            <a:avLst/>
          </a:prstGeom>
          <a:noFill/>
          <a:ln w="28575">
            <a:solidFill>
              <a:srgbClr val="003C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a:extLst>
              <a:ext uri="{FF2B5EF4-FFF2-40B4-BE49-F238E27FC236}">
                <a16:creationId xmlns:a16="http://schemas.microsoft.com/office/drawing/2014/main" id="{4EDEEF69-2491-4121-90CD-DA6CEE3A20A5}"/>
              </a:ext>
              <a:ext uri="{C183D7F6-B498-43B3-948B-1728B52AA6E4}">
                <adec:decorative xmlns:adec="http://schemas.microsoft.com/office/drawing/2017/decorative" val="1"/>
              </a:ext>
            </a:extLst>
          </p:cNvPr>
          <p:cNvSpPr/>
          <p:nvPr/>
        </p:nvSpPr>
        <p:spPr bwMode="auto">
          <a:xfrm>
            <a:off x="8130610" y="1136909"/>
            <a:ext cx="3891298" cy="4584182"/>
          </a:xfrm>
          <a:prstGeom prst="rect">
            <a:avLst/>
          </a:prstGeom>
          <a:noFill/>
          <a:ln w="28575">
            <a:solidFill>
              <a:srgbClr val="003C6A"/>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16941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F8A4-2388-264B-B10B-1B33FFEBAF77}"/>
              </a:ext>
            </a:extLst>
          </p:cNvPr>
          <p:cNvSpPr>
            <a:spLocks noGrp="1"/>
          </p:cNvSpPr>
          <p:nvPr>
            <p:ph type="title"/>
          </p:nvPr>
        </p:nvSpPr>
        <p:spPr>
          <a:xfrm>
            <a:off x="202004" y="425332"/>
            <a:ext cx="10470344" cy="922559"/>
          </a:xfrm>
        </p:spPr>
        <p:txBody>
          <a:bodyPr anchor="t">
            <a:normAutofit/>
          </a:bodyPr>
          <a:lstStyle/>
          <a:p>
            <a:r>
              <a:rPr lang="en-US" sz="6000" b="1" dirty="0">
                <a:solidFill>
                  <a:srgbClr val="0070C0"/>
                </a:solidFill>
                <a:latin typeface="Arial" panose="020B0604020202020204" pitchFamily="34" charset="0"/>
                <a:cs typeface="Arial" panose="020B0604020202020204" pitchFamily="34" charset="0"/>
              </a:rPr>
              <a:t>Potential Sources of Jobs</a:t>
            </a:r>
            <a:endParaRPr lang="en-US" dirty="0">
              <a:cs typeface="Objektiv Mk2" panose="020B0502020204020203" pitchFamily="34" charset="77"/>
            </a:endParaRPr>
          </a:p>
        </p:txBody>
      </p:sp>
      <p:pic>
        <p:nvPicPr>
          <p:cNvPr id="12" name="Picture Placeholder 8" descr="A woman sits behind a reception desk smiling. There is a surface laptop open in front of her. ">
            <a:extLst>
              <a:ext uri="{FF2B5EF4-FFF2-40B4-BE49-F238E27FC236}">
                <a16:creationId xmlns:a16="http://schemas.microsoft.com/office/drawing/2014/main" id="{2001C4A6-6793-49B8-BDD2-A054E2516455}"/>
              </a:ext>
            </a:extLst>
          </p:cNvPr>
          <p:cNvPicPr>
            <a:picLocks noChangeAspect="1"/>
          </p:cNvPicPr>
          <p:nvPr/>
        </p:nvPicPr>
        <p:blipFill rotWithShape="1">
          <a:blip r:embed="rId3"/>
          <a:srcRect t="17432" b="28797"/>
          <a:stretch/>
        </p:blipFill>
        <p:spPr>
          <a:xfrm>
            <a:off x="6096001" y="1628336"/>
            <a:ext cx="6017123" cy="3687161"/>
          </a:xfrm>
          <a:prstGeom prst="rect">
            <a:avLst/>
          </a:prstGeom>
        </p:spPr>
      </p:pic>
      <p:graphicFrame>
        <p:nvGraphicFramePr>
          <p:cNvPr id="13" name="Diagram 12" descr="Diagram shows: Entry-level positions; High turnover jobs; Open requisitions; Components of existing jobs">
            <a:extLst>
              <a:ext uri="{FF2B5EF4-FFF2-40B4-BE49-F238E27FC236}">
                <a16:creationId xmlns:a16="http://schemas.microsoft.com/office/drawing/2014/main" id="{F368BD42-2F4C-435B-AE8E-E53FFF8AE50C}"/>
              </a:ext>
            </a:extLst>
          </p:cNvPr>
          <p:cNvGraphicFramePr/>
          <p:nvPr>
            <p:extLst>
              <p:ext uri="{D42A27DB-BD31-4B8C-83A1-F6EECF244321}">
                <p14:modId xmlns:p14="http://schemas.microsoft.com/office/powerpoint/2010/main" val="738550603"/>
              </p:ext>
            </p:extLst>
          </p:nvPr>
        </p:nvGraphicFramePr>
        <p:xfrm>
          <a:off x="284911" y="1628336"/>
          <a:ext cx="5530741" cy="36871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952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faded back, stylized image in tones of blue." title="Image of two co-workers speaking in an offi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9" y="973"/>
            <a:ext cx="12190271" cy="6857027"/>
          </a:xfrm>
          <a:prstGeom prst="rect">
            <a:avLst/>
          </a:prstGeom>
        </p:spPr>
      </p:pic>
      <p:sp>
        <p:nvSpPr>
          <p:cNvPr id="3" name="Title 2">
            <a:extLst>
              <a:ext uri="{FF2B5EF4-FFF2-40B4-BE49-F238E27FC236}">
                <a16:creationId xmlns:a16="http://schemas.microsoft.com/office/drawing/2014/main" id="{E7063FB3-F3EB-5949-B654-50BBB007E46A}"/>
              </a:ext>
            </a:extLst>
          </p:cNvPr>
          <p:cNvSpPr>
            <a:spLocks noGrp="1"/>
          </p:cNvSpPr>
          <p:nvPr>
            <p:ph type="title"/>
          </p:nvPr>
        </p:nvSpPr>
        <p:spPr>
          <a:xfrm>
            <a:off x="80818" y="5387470"/>
            <a:ext cx="10515600" cy="1325563"/>
          </a:xfrm>
        </p:spPr>
        <p:txBody>
          <a:bodyPr>
            <a:normAutofit fontScale="90000"/>
          </a:bodyPr>
          <a:lstStyle/>
          <a:p>
            <a:r>
              <a:rPr lang="en-US" b="1" dirty="0">
                <a:solidFill>
                  <a:srgbClr val="FFFFFF"/>
                </a:solidFill>
                <a:latin typeface="Arial Black" panose="020B0604020202020204" pitchFamily="34" charset="0"/>
                <a:cs typeface="Arial Black" panose="020B0604020202020204" pitchFamily="34" charset="0"/>
              </a:rPr>
              <a:t>Starting your own Supported Employment Program </a:t>
            </a:r>
            <a:br>
              <a:rPr lang="en-US" b="1" dirty="0">
                <a:solidFill>
                  <a:srgbClr val="FFFFFF"/>
                </a:solidFill>
                <a:latin typeface="Arial Black" panose="020B0604020202020204" pitchFamily="34" charset="0"/>
                <a:cs typeface="Arial Black" panose="020B0604020202020204" pitchFamily="34" charset="0"/>
              </a:rPr>
            </a:br>
            <a:endParaRPr lang="en-US" dirty="0"/>
          </a:p>
        </p:txBody>
      </p:sp>
    </p:spTree>
    <p:extLst>
      <p:ext uri="{BB962C8B-B14F-4D97-AF65-F5344CB8AC3E}">
        <p14:creationId xmlns:p14="http://schemas.microsoft.com/office/powerpoint/2010/main" val="613971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 name="Group 155" descr="Box shows working professionals">
            <a:extLst>
              <a:ext uri="{FF2B5EF4-FFF2-40B4-BE49-F238E27FC236}">
                <a16:creationId xmlns:a16="http://schemas.microsoft.com/office/drawing/2014/main" id="{3FAB6B7F-D6CA-4104-A97A-1FD174E5248F}"/>
              </a:ext>
            </a:extLst>
          </p:cNvPr>
          <p:cNvGrpSpPr/>
          <p:nvPr/>
        </p:nvGrpSpPr>
        <p:grpSpPr>
          <a:xfrm>
            <a:off x="2807691" y="154307"/>
            <a:ext cx="2175574" cy="3133152"/>
            <a:chOff x="0" y="243142"/>
            <a:chExt cx="2219199" cy="3254120"/>
          </a:xfrm>
        </p:grpSpPr>
        <p:sp>
          <p:nvSpPr>
            <p:cNvPr id="20" name="Rectangle 19">
              <a:extLst>
                <a:ext uri="{FF2B5EF4-FFF2-40B4-BE49-F238E27FC236}">
                  <a16:creationId xmlns:a16="http://schemas.microsoft.com/office/drawing/2014/main" id="{A3EE7124-F99B-4091-8E8B-C3E1EBDB8D52}"/>
                </a:ext>
              </a:extLst>
            </p:cNvPr>
            <p:cNvSpPr/>
            <p:nvPr/>
          </p:nvSpPr>
          <p:spPr bwMode="auto">
            <a:xfrm>
              <a:off x="0" y="243142"/>
              <a:ext cx="2219199" cy="3254120"/>
            </a:xfrm>
            <a:prstGeom prst="rect">
              <a:avLst/>
            </a:prstGeom>
            <a:noFill/>
            <a:ln w="28575">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id="{8DE195C4-CE04-4F7A-9519-0761B49D1119}"/>
                </a:ext>
              </a:extLst>
            </p:cNvPr>
            <p:cNvSpPr txBox="1"/>
            <p:nvPr/>
          </p:nvSpPr>
          <p:spPr>
            <a:xfrm>
              <a:off x="99361" y="539561"/>
              <a:ext cx="2119837" cy="1002802"/>
            </a:xfrm>
            <a:prstGeom prst="rect">
              <a:avLst/>
            </a:prstGeom>
            <a:noFill/>
          </p:spPr>
          <p:txBody>
            <a:bodyPr wrap="square" lIns="0" tIns="0" rIns="0" bIns="0" rtlCol="0">
              <a:spAutoFit/>
            </a:bodyPr>
            <a:lstStyle/>
            <a:p>
              <a:pPr algn="l"/>
              <a:r>
                <a:rPr lang="en-US" sz="1568">
                  <a:solidFill>
                    <a:schemeClr val="bg1"/>
                  </a:solidFill>
                </a:rPr>
                <a:t>Socialize program with leadership and team and identify a program sponsor</a:t>
              </a:r>
            </a:p>
          </p:txBody>
        </p:sp>
        <p:pic>
          <p:nvPicPr>
            <p:cNvPr id="39" name="Picture 38">
              <a:extLst>
                <a:ext uri="{FF2B5EF4-FFF2-40B4-BE49-F238E27FC236}">
                  <a16:creationId xmlns:a16="http://schemas.microsoft.com/office/drawing/2014/main" id="{37D6BF11-C9A0-4990-B723-CAE72E3EEE4B}"/>
                </a:ext>
              </a:extLst>
            </p:cNvPr>
            <p:cNvPicPr>
              <a:picLocks noChangeAspect="1"/>
            </p:cNvPicPr>
            <p:nvPr/>
          </p:nvPicPr>
          <p:blipFill>
            <a:blip r:embed="rId3"/>
            <a:stretch>
              <a:fillRect/>
            </a:stretch>
          </p:blipFill>
          <p:spPr>
            <a:xfrm>
              <a:off x="581532" y="2118150"/>
              <a:ext cx="1056133" cy="1060255"/>
            </a:xfrm>
            <a:prstGeom prst="rect">
              <a:avLst/>
            </a:prstGeom>
          </p:spPr>
        </p:pic>
      </p:grpSp>
      <p:grpSp>
        <p:nvGrpSpPr>
          <p:cNvPr id="157" name="Group 156" descr="Box shows woman entering door and man with laptop">
            <a:extLst>
              <a:ext uri="{FF2B5EF4-FFF2-40B4-BE49-F238E27FC236}">
                <a16:creationId xmlns:a16="http://schemas.microsoft.com/office/drawing/2014/main" id="{1DD6952C-52B3-43FC-B5B6-FA6B8BBE88F8}"/>
              </a:ext>
            </a:extLst>
          </p:cNvPr>
          <p:cNvGrpSpPr/>
          <p:nvPr/>
        </p:nvGrpSpPr>
        <p:grpSpPr>
          <a:xfrm>
            <a:off x="5136654" y="154307"/>
            <a:ext cx="2175574" cy="3133152"/>
            <a:chOff x="2525486" y="243143"/>
            <a:chExt cx="2219199" cy="3254120"/>
          </a:xfrm>
        </p:grpSpPr>
        <p:sp>
          <p:nvSpPr>
            <p:cNvPr id="22" name="Rectangle 21">
              <a:extLst>
                <a:ext uri="{FF2B5EF4-FFF2-40B4-BE49-F238E27FC236}">
                  <a16:creationId xmlns:a16="http://schemas.microsoft.com/office/drawing/2014/main" id="{19A0EBA6-4073-48D4-ADAB-D2811403AFF5}"/>
                </a:ext>
              </a:extLst>
            </p:cNvPr>
            <p:cNvSpPr/>
            <p:nvPr/>
          </p:nvSpPr>
          <p:spPr bwMode="auto">
            <a:xfrm>
              <a:off x="2525486" y="243143"/>
              <a:ext cx="2219199" cy="3254120"/>
            </a:xfrm>
            <a:prstGeom prst="rect">
              <a:avLst/>
            </a:prstGeom>
            <a:noFill/>
            <a:ln w="28575">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8A16F340-311E-4933-9C15-7EF91CD1BDD1}"/>
                </a:ext>
              </a:extLst>
            </p:cNvPr>
            <p:cNvSpPr txBox="1"/>
            <p:nvPr/>
          </p:nvSpPr>
          <p:spPr>
            <a:xfrm>
              <a:off x="2612250" y="539561"/>
              <a:ext cx="2116623" cy="1002802"/>
            </a:xfrm>
            <a:prstGeom prst="rect">
              <a:avLst/>
            </a:prstGeom>
            <a:noFill/>
          </p:spPr>
          <p:txBody>
            <a:bodyPr wrap="square" lIns="0" tIns="0" rIns="0" bIns="0" rtlCol="0">
              <a:spAutoFit/>
            </a:bodyPr>
            <a:lstStyle/>
            <a:p>
              <a:pPr algn="l"/>
              <a:r>
                <a:rPr lang="en-US" sz="1568">
                  <a:solidFill>
                    <a:schemeClr val="bg1"/>
                  </a:solidFill>
                </a:rPr>
                <a:t>Chose from 1-2 job coaching agencies, (send RFI), and select desired partner</a:t>
              </a:r>
            </a:p>
          </p:txBody>
        </p:sp>
        <p:pic>
          <p:nvPicPr>
            <p:cNvPr id="31" name="Picture 30">
              <a:extLst>
                <a:ext uri="{FF2B5EF4-FFF2-40B4-BE49-F238E27FC236}">
                  <a16:creationId xmlns:a16="http://schemas.microsoft.com/office/drawing/2014/main" id="{1B0EFDEE-7A92-4299-A7CC-3EA56079FAF7}"/>
                </a:ext>
              </a:extLst>
            </p:cNvPr>
            <p:cNvPicPr>
              <a:picLocks noChangeAspect="1"/>
            </p:cNvPicPr>
            <p:nvPr/>
          </p:nvPicPr>
          <p:blipFill>
            <a:blip r:embed="rId4"/>
            <a:stretch>
              <a:fillRect/>
            </a:stretch>
          </p:blipFill>
          <p:spPr>
            <a:xfrm>
              <a:off x="2806119" y="2217197"/>
              <a:ext cx="368026" cy="1244746"/>
            </a:xfrm>
            <a:prstGeom prst="rect">
              <a:avLst/>
            </a:prstGeom>
          </p:spPr>
        </p:pic>
        <p:pic>
          <p:nvPicPr>
            <p:cNvPr id="36" name="Picture 35">
              <a:extLst>
                <a:ext uri="{FF2B5EF4-FFF2-40B4-BE49-F238E27FC236}">
                  <a16:creationId xmlns:a16="http://schemas.microsoft.com/office/drawing/2014/main" id="{2272788B-26C4-40F7-BC0C-DDB5EA8302A1}"/>
                </a:ext>
              </a:extLst>
            </p:cNvPr>
            <p:cNvPicPr>
              <a:picLocks noChangeAspect="1"/>
            </p:cNvPicPr>
            <p:nvPr/>
          </p:nvPicPr>
          <p:blipFill>
            <a:blip r:embed="rId5"/>
            <a:stretch>
              <a:fillRect/>
            </a:stretch>
          </p:blipFill>
          <p:spPr>
            <a:xfrm>
              <a:off x="3308768" y="2217195"/>
              <a:ext cx="658459" cy="1244747"/>
            </a:xfrm>
            <a:prstGeom prst="rect">
              <a:avLst/>
            </a:prstGeom>
          </p:spPr>
        </p:pic>
        <p:pic>
          <p:nvPicPr>
            <p:cNvPr id="3" name="Graphic 2" descr="Checklist RTL">
              <a:extLst>
                <a:ext uri="{FF2B5EF4-FFF2-40B4-BE49-F238E27FC236}">
                  <a16:creationId xmlns:a16="http://schemas.microsoft.com/office/drawing/2014/main" id="{FB85941C-A3E0-42B7-B938-489B2BFB7B5C}"/>
                </a:ext>
              </a:extLst>
            </p:cNvPr>
            <p:cNvPicPr>
              <a:picLocks noChangeAspect="1"/>
            </p:cNvPicPr>
            <p:nvPr/>
          </p:nvPicPr>
          <p:blipFill>
            <a:blip/>
            <a:stretch>
              <a:fillRect/>
            </a:stretch>
          </p:blipFill>
          <p:spPr>
            <a:xfrm>
              <a:off x="3996606" y="1902271"/>
              <a:ext cx="544513" cy="541172"/>
            </a:xfrm>
            <a:prstGeom prst="rect">
              <a:avLst/>
            </a:prstGeom>
          </p:spPr>
        </p:pic>
        <p:pic>
          <p:nvPicPr>
            <p:cNvPr id="5" name="Graphic 4" descr="Arrow Slight curve">
              <a:extLst>
                <a:ext uri="{FF2B5EF4-FFF2-40B4-BE49-F238E27FC236}">
                  <a16:creationId xmlns:a16="http://schemas.microsoft.com/office/drawing/2014/main" id="{15859D18-641A-48C6-9F26-41226980B6F1}"/>
                </a:ext>
              </a:extLst>
            </p:cNvPr>
            <p:cNvPicPr>
              <a:picLocks noChangeAspect="1"/>
            </p:cNvPicPr>
            <p:nvPr/>
          </p:nvPicPr>
          <p:blipFill>
            <a:blip/>
            <a:stretch>
              <a:fillRect/>
            </a:stretch>
          </p:blipFill>
          <p:spPr>
            <a:xfrm>
              <a:off x="3523556" y="1906528"/>
              <a:ext cx="562842" cy="559389"/>
            </a:xfrm>
            <a:prstGeom prst="rect">
              <a:avLst/>
            </a:prstGeom>
          </p:spPr>
        </p:pic>
        <p:sp>
          <p:nvSpPr>
            <p:cNvPr id="8" name="Rectangle 7">
              <a:extLst>
                <a:ext uri="{FF2B5EF4-FFF2-40B4-BE49-F238E27FC236}">
                  <a16:creationId xmlns:a16="http://schemas.microsoft.com/office/drawing/2014/main" id="{050D8C36-858D-4E71-BC73-FA54D97A705C}"/>
                </a:ext>
              </a:extLst>
            </p:cNvPr>
            <p:cNvSpPr/>
            <p:nvPr/>
          </p:nvSpPr>
          <p:spPr bwMode="auto">
            <a:xfrm>
              <a:off x="2702260" y="2092888"/>
              <a:ext cx="563436" cy="1368292"/>
            </a:xfrm>
            <a:prstGeom prst="rect">
              <a:avLst/>
            </a:prstGeom>
            <a:noFill/>
            <a:ln w="3810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9" name="Group 8" descr="Man with toolbox">
            <a:extLst>
              <a:ext uri="{FF2B5EF4-FFF2-40B4-BE49-F238E27FC236}">
                <a16:creationId xmlns:a16="http://schemas.microsoft.com/office/drawing/2014/main" id="{57A6E3DC-BFE9-454A-BD7F-04FE59E8FB6E}"/>
              </a:ext>
            </a:extLst>
          </p:cNvPr>
          <p:cNvGrpSpPr/>
          <p:nvPr/>
        </p:nvGrpSpPr>
        <p:grpSpPr>
          <a:xfrm>
            <a:off x="7472343" y="154307"/>
            <a:ext cx="2247134" cy="3133152"/>
            <a:chOff x="7622178" y="156905"/>
            <a:chExt cx="2292194" cy="3195978"/>
          </a:xfrm>
        </p:grpSpPr>
        <p:sp>
          <p:nvSpPr>
            <p:cNvPr id="24" name="Rectangle 23">
              <a:extLst>
                <a:ext uri="{FF2B5EF4-FFF2-40B4-BE49-F238E27FC236}">
                  <a16:creationId xmlns:a16="http://schemas.microsoft.com/office/drawing/2014/main" id="{BD32F4C6-8CA6-4A1C-921D-8F14CE73F16B}"/>
                </a:ext>
              </a:extLst>
            </p:cNvPr>
            <p:cNvSpPr/>
            <p:nvPr/>
          </p:nvSpPr>
          <p:spPr bwMode="auto">
            <a:xfrm>
              <a:off x="7622178" y="156905"/>
              <a:ext cx="2219199" cy="3195978"/>
            </a:xfrm>
            <a:prstGeom prst="rect">
              <a:avLst/>
            </a:prstGeom>
            <a:noFill/>
            <a:ln w="28575">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grpSp>
          <p:nvGrpSpPr>
            <p:cNvPr id="158" name="Group 157">
              <a:extLst>
                <a:ext uri="{FF2B5EF4-FFF2-40B4-BE49-F238E27FC236}">
                  <a16:creationId xmlns:a16="http://schemas.microsoft.com/office/drawing/2014/main" id="{3982875F-771C-41BE-AA0E-94F7ED5BB5A6}"/>
                </a:ext>
              </a:extLst>
            </p:cNvPr>
            <p:cNvGrpSpPr/>
            <p:nvPr/>
          </p:nvGrpSpPr>
          <p:grpSpPr>
            <a:xfrm>
              <a:off x="7721539" y="448027"/>
              <a:ext cx="2192833" cy="2897878"/>
              <a:chOff x="5150333" y="600036"/>
              <a:chExt cx="2192833" cy="2950598"/>
            </a:xfrm>
          </p:grpSpPr>
          <p:sp>
            <p:nvSpPr>
              <p:cNvPr id="13" name="TextBox 12">
                <a:extLst>
                  <a:ext uri="{FF2B5EF4-FFF2-40B4-BE49-F238E27FC236}">
                    <a16:creationId xmlns:a16="http://schemas.microsoft.com/office/drawing/2014/main" id="{721F725F-4425-4015-A68A-3B15AFD01DDF}"/>
                  </a:ext>
                </a:extLst>
              </p:cNvPr>
              <p:cNvSpPr txBox="1"/>
              <p:nvPr/>
            </p:nvSpPr>
            <p:spPr>
              <a:xfrm>
                <a:off x="5150333" y="600036"/>
                <a:ext cx="2119837" cy="1253000"/>
              </a:xfrm>
              <a:prstGeom prst="rect">
                <a:avLst/>
              </a:prstGeom>
              <a:noFill/>
            </p:spPr>
            <p:txBody>
              <a:bodyPr wrap="square" lIns="0" tIns="0" rIns="0" bIns="0" rtlCol="0">
                <a:spAutoFit/>
              </a:bodyPr>
              <a:lstStyle/>
              <a:p>
                <a:pPr algn="l"/>
                <a:r>
                  <a:rPr lang="en-US" sz="1568">
                    <a:solidFill>
                      <a:schemeClr val="bg1"/>
                    </a:solidFill>
                  </a:rPr>
                  <a:t>Identify vendor to hire first Supported Employee. Assist vendor in defining roles, hours and tasks</a:t>
                </a:r>
              </a:p>
            </p:txBody>
          </p:sp>
          <p:pic>
            <p:nvPicPr>
              <p:cNvPr id="6" name="Picture 5">
                <a:extLst>
                  <a:ext uri="{FF2B5EF4-FFF2-40B4-BE49-F238E27FC236}">
                    <a16:creationId xmlns:a16="http://schemas.microsoft.com/office/drawing/2014/main" id="{992F2BEB-1CB4-4DDB-8DB9-35D92084A217}"/>
                  </a:ext>
                </a:extLst>
              </p:cNvPr>
              <p:cNvPicPr>
                <a:picLocks noChangeAspect="1"/>
              </p:cNvPicPr>
              <p:nvPr/>
            </p:nvPicPr>
            <p:blipFill rotWithShape="1">
              <a:blip r:embed="rId6"/>
              <a:srcRect l="18736" t="15502" r="16455" b="19396"/>
              <a:stretch/>
            </p:blipFill>
            <p:spPr>
              <a:xfrm>
                <a:off x="5742966" y="2355418"/>
                <a:ext cx="1600200" cy="1195216"/>
              </a:xfrm>
              <a:prstGeom prst="rect">
                <a:avLst/>
              </a:prstGeom>
            </p:spPr>
          </p:pic>
          <p:pic>
            <p:nvPicPr>
              <p:cNvPr id="103" name="Picture 13">
                <a:extLst>
                  <a:ext uri="{FF2B5EF4-FFF2-40B4-BE49-F238E27FC236}">
                    <a16:creationId xmlns:a16="http://schemas.microsoft.com/office/drawing/2014/main" id="{A0CA36C9-D0BF-477D-967D-E24AF5B013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3421" y="2276677"/>
                <a:ext cx="447096" cy="12294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grpSp>
        <p:nvGrpSpPr>
          <p:cNvPr id="162" name="Group 161" descr="Man, woman and another person with a laptop">
            <a:extLst>
              <a:ext uri="{FF2B5EF4-FFF2-40B4-BE49-F238E27FC236}">
                <a16:creationId xmlns:a16="http://schemas.microsoft.com/office/drawing/2014/main" id="{114DFADB-A224-4B4F-918B-38307CC22AB4}"/>
              </a:ext>
            </a:extLst>
          </p:cNvPr>
          <p:cNvGrpSpPr/>
          <p:nvPr/>
        </p:nvGrpSpPr>
        <p:grpSpPr>
          <a:xfrm>
            <a:off x="5142941" y="3433555"/>
            <a:ext cx="2175574" cy="3135704"/>
            <a:chOff x="2581182" y="3633883"/>
            <a:chExt cx="2219199" cy="3198581"/>
          </a:xfrm>
        </p:grpSpPr>
        <p:sp>
          <p:nvSpPr>
            <p:cNvPr id="27" name="Rectangle 26">
              <a:extLst>
                <a:ext uri="{FF2B5EF4-FFF2-40B4-BE49-F238E27FC236}">
                  <a16:creationId xmlns:a16="http://schemas.microsoft.com/office/drawing/2014/main" id="{EA3522F4-540B-4C53-BDA6-FAEB0DBBBB2A}"/>
                </a:ext>
              </a:extLst>
            </p:cNvPr>
            <p:cNvSpPr/>
            <p:nvPr/>
          </p:nvSpPr>
          <p:spPr bwMode="auto">
            <a:xfrm>
              <a:off x="2581182" y="3633883"/>
              <a:ext cx="2219199" cy="3195978"/>
            </a:xfrm>
            <a:prstGeom prst="rect">
              <a:avLst/>
            </a:prstGeom>
            <a:noFill/>
            <a:ln w="28575">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Box 17">
              <a:extLst>
                <a:ext uri="{FF2B5EF4-FFF2-40B4-BE49-F238E27FC236}">
                  <a16:creationId xmlns:a16="http://schemas.microsoft.com/office/drawing/2014/main" id="{59642771-FA86-45F8-94E1-334ADDC52122}"/>
                </a:ext>
              </a:extLst>
            </p:cNvPr>
            <p:cNvSpPr txBox="1"/>
            <p:nvPr/>
          </p:nvSpPr>
          <p:spPr>
            <a:xfrm>
              <a:off x="2638610" y="3838335"/>
              <a:ext cx="2091516" cy="984489"/>
            </a:xfrm>
            <a:prstGeom prst="rect">
              <a:avLst/>
            </a:prstGeom>
            <a:noFill/>
          </p:spPr>
          <p:txBody>
            <a:bodyPr wrap="square" lIns="0" tIns="0" rIns="0" bIns="0" rtlCol="0">
              <a:spAutoFit/>
            </a:bodyPr>
            <a:lstStyle/>
            <a:p>
              <a:pPr algn="l"/>
              <a:r>
                <a:rPr lang="en-US" sz="1568">
                  <a:solidFill>
                    <a:schemeClr val="bg1"/>
                  </a:solidFill>
                </a:rPr>
                <a:t>Vendor onboards Supported Employee with Job Coach as needed</a:t>
              </a:r>
            </a:p>
          </p:txBody>
        </p:sp>
        <p:pic>
          <p:nvPicPr>
            <p:cNvPr id="102" name="Picture 12">
              <a:extLst>
                <a:ext uri="{FF2B5EF4-FFF2-40B4-BE49-F238E27FC236}">
                  <a16:creationId xmlns:a16="http://schemas.microsoft.com/office/drawing/2014/main" id="{06F790A7-1681-42A1-A8AE-92F039BF47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325" y="5619136"/>
              <a:ext cx="384333" cy="11882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4" name="Picture 13">
              <a:extLst>
                <a:ext uri="{FF2B5EF4-FFF2-40B4-BE49-F238E27FC236}">
                  <a16:creationId xmlns:a16="http://schemas.microsoft.com/office/drawing/2014/main" id="{1714A81C-7137-493A-804B-672DEAAC00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7432" y="5609623"/>
              <a:ext cx="447096" cy="12074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5" name="Picture 104">
              <a:extLst>
                <a:ext uri="{FF2B5EF4-FFF2-40B4-BE49-F238E27FC236}">
                  <a16:creationId xmlns:a16="http://schemas.microsoft.com/office/drawing/2014/main" id="{A77936D4-E708-4B30-A975-CDC1E2E570BA}"/>
                </a:ext>
              </a:extLst>
            </p:cNvPr>
            <p:cNvPicPr>
              <a:picLocks noChangeAspect="1"/>
            </p:cNvPicPr>
            <p:nvPr/>
          </p:nvPicPr>
          <p:blipFill>
            <a:blip r:embed="rId4"/>
            <a:stretch>
              <a:fillRect/>
            </a:stretch>
          </p:blipFill>
          <p:spPr>
            <a:xfrm>
              <a:off x="3031937" y="5619584"/>
              <a:ext cx="365128" cy="1212880"/>
            </a:xfrm>
            <a:prstGeom prst="rect">
              <a:avLst/>
            </a:prstGeom>
          </p:spPr>
        </p:pic>
        <p:pic>
          <p:nvPicPr>
            <p:cNvPr id="107" name="Graphic 106" descr="Circle with left arrow">
              <a:extLst>
                <a:ext uri="{FF2B5EF4-FFF2-40B4-BE49-F238E27FC236}">
                  <a16:creationId xmlns:a16="http://schemas.microsoft.com/office/drawing/2014/main" id="{9F8CBF7D-3D6C-4CC7-A2EC-C65BC00F4166}"/>
                </a:ext>
              </a:extLst>
            </p:cNvPr>
            <p:cNvPicPr>
              <a:picLocks noChangeAspect="1"/>
            </p:cNvPicPr>
            <p:nvPr/>
          </p:nvPicPr>
          <p:blipFill>
            <a:blip/>
            <a:stretch>
              <a:fillRect/>
            </a:stretch>
          </p:blipFill>
          <p:spPr>
            <a:xfrm>
              <a:off x="3508453" y="5892748"/>
              <a:ext cx="628149" cy="613141"/>
            </a:xfrm>
            <a:prstGeom prst="rect">
              <a:avLst/>
            </a:prstGeom>
          </p:spPr>
        </p:pic>
      </p:grpSp>
      <p:grpSp>
        <p:nvGrpSpPr>
          <p:cNvPr id="14" name="Group 13" descr="Globe">
            <a:extLst>
              <a:ext uri="{FF2B5EF4-FFF2-40B4-BE49-F238E27FC236}">
                <a16:creationId xmlns:a16="http://schemas.microsoft.com/office/drawing/2014/main" id="{2B408635-7DB4-4C57-9FE3-A08F2AD58C4A}"/>
              </a:ext>
            </a:extLst>
          </p:cNvPr>
          <p:cNvGrpSpPr/>
          <p:nvPr/>
        </p:nvGrpSpPr>
        <p:grpSpPr>
          <a:xfrm>
            <a:off x="9812962" y="3410149"/>
            <a:ext cx="2175574" cy="3133152"/>
            <a:chOff x="10009731" y="3478033"/>
            <a:chExt cx="2219199" cy="3195978"/>
          </a:xfrm>
        </p:grpSpPr>
        <p:sp>
          <p:nvSpPr>
            <p:cNvPr id="29" name="Rectangle 28">
              <a:extLst>
                <a:ext uri="{FF2B5EF4-FFF2-40B4-BE49-F238E27FC236}">
                  <a16:creationId xmlns:a16="http://schemas.microsoft.com/office/drawing/2014/main" id="{349892DE-A4BB-439A-9A39-8093E1F2CAFC}"/>
                </a:ext>
              </a:extLst>
            </p:cNvPr>
            <p:cNvSpPr/>
            <p:nvPr/>
          </p:nvSpPr>
          <p:spPr bwMode="auto">
            <a:xfrm>
              <a:off x="10009731" y="3478033"/>
              <a:ext cx="2219199" cy="3195978"/>
            </a:xfrm>
            <a:prstGeom prst="rect">
              <a:avLst/>
            </a:prstGeom>
            <a:noFill/>
            <a:ln w="28575">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a:extLst>
                <a:ext uri="{FF2B5EF4-FFF2-40B4-BE49-F238E27FC236}">
                  <a16:creationId xmlns:a16="http://schemas.microsoft.com/office/drawing/2014/main" id="{DF437FAB-EAB4-4C02-9593-2CA15F111B5A}"/>
                </a:ext>
              </a:extLst>
            </p:cNvPr>
            <p:cNvSpPr txBox="1"/>
            <p:nvPr/>
          </p:nvSpPr>
          <p:spPr>
            <a:xfrm>
              <a:off x="10054934" y="3677671"/>
              <a:ext cx="2128792" cy="984885"/>
            </a:xfrm>
            <a:prstGeom prst="rect">
              <a:avLst/>
            </a:prstGeom>
            <a:noFill/>
          </p:spPr>
          <p:txBody>
            <a:bodyPr wrap="square" lIns="0" tIns="0" rIns="0" bIns="0" rtlCol="0">
              <a:spAutoFit/>
            </a:bodyPr>
            <a:lstStyle/>
            <a:p>
              <a:pPr algn="l"/>
              <a:r>
                <a:rPr lang="en-US" sz="1568">
                  <a:solidFill>
                    <a:schemeClr val="bg1"/>
                  </a:solidFill>
                </a:rPr>
                <a:t>Share the program with other vendors to increase number of Supported Employees</a:t>
              </a:r>
            </a:p>
          </p:txBody>
        </p:sp>
        <p:grpSp>
          <p:nvGrpSpPr>
            <p:cNvPr id="151" name="Group 150">
              <a:extLst>
                <a:ext uri="{FF2B5EF4-FFF2-40B4-BE49-F238E27FC236}">
                  <a16:creationId xmlns:a16="http://schemas.microsoft.com/office/drawing/2014/main" id="{5F635726-2B4A-4B51-AE29-42A07C072307}"/>
                </a:ext>
              </a:extLst>
            </p:cNvPr>
            <p:cNvGrpSpPr/>
            <p:nvPr/>
          </p:nvGrpSpPr>
          <p:grpSpPr>
            <a:xfrm>
              <a:off x="10217412" y="4747279"/>
              <a:ext cx="1892681" cy="1892520"/>
              <a:chOff x="10338652" y="4831525"/>
              <a:chExt cx="1892681" cy="1938844"/>
            </a:xfrm>
          </p:grpSpPr>
          <p:pic>
            <p:nvPicPr>
              <p:cNvPr id="146" name="Picture 145">
                <a:extLst>
                  <a:ext uri="{FF2B5EF4-FFF2-40B4-BE49-F238E27FC236}">
                    <a16:creationId xmlns:a16="http://schemas.microsoft.com/office/drawing/2014/main" id="{7C2E31FA-80E0-4A3C-A1B3-A5B1AB7A81E6}"/>
                  </a:ext>
                </a:extLst>
              </p:cNvPr>
              <p:cNvPicPr>
                <a:picLocks noChangeAspect="1"/>
              </p:cNvPicPr>
              <p:nvPr/>
            </p:nvPicPr>
            <p:blipFill>
              <a:blip r:embed="rId9">
                <a:duotone>
                  <a:schemeClr val="bg2">
                    <a:shade val="45000"/>
                    <a:satMod val="135000"/>
                  </a:schemeClr>
                  <a:prstClr val="white"/>
                </a:duotone>
              </a:blip>
              <a:stretch>
                <a:fillRect/>
              </a:stretch>
            </p:blipFill>
            <p:spPr>
              <a:xfrm>
                <a:off x="10338652" y="4831525"/>
                <a:ext cx="1892681" cy="1938844"/>
              </a:xfrm>
              <a:prstGeom prst="rect">
                <a:avLst/>
              </a:prstGeom>
            </p:spPr>
          </p:pic>
          <p:pic>
            <p:nvPicPr>
              <p:cNvPr id="150" name="Graphic 149" descr="Business Growth">
                <a:extLst>
                  <a:ext uri="{FF2B5EF4-FFF2-40B4-BE49-F238E27FC236}">
                    <a16:creationId xmlns:a16="http://schemas.microsoft.com/office/drawing/2014/main" id="{9579ED30-313C-4621-BF43-8342314A6509}"/>
                  </a:ext>
                </a:extLst>
              </p:cNvPr>
              <p:cNvPicPr>
                <a:picLocks noChangeAspect="1"/>
              </p:cNvPicPr>
              <p:nvPr/>
            </p:nvPicPr>
            <p:blipFill>
              <a:blip/>
              <a:stretch>
                <a:fillRect/>
              </a:stretch>
            </p:blipFill>
            <p:spPr>
              <a:xfrm>
                <a:off x="10984578" y="5518622"/>
                <a:ext cx="697898" cy="697898"/>
              </a:xfrm>
              <a:prstGeom prst="rect">
                <a:avLst/>
              </a:prstGeom>
            </p:spPr>
          </p:pic>
        </p:grpSp>
      </p:grpSp>
      <p:grpSp>
        <p:nvGrpSpPr>
          <p:cNvPr id="11" name="Group 10" descr="2 working professionals">
            <a:extLst>
              <a:ext uri="{FF2B5EF4-FFF2-40B4-BE49-F238E27FC236}">
                <a16:creationId xmlns:a16="http://schemas.microsoft.com/office/drawing/2014/main" id="{BA5B5A1F-B7EC-48BE-BE77-2FEC402A954A}"/>
              </a:ext>
            </a:extLst>
          </p:cNvPr>
          <p:cNvGrpSpPr/>
          <p:nvPr/>
        </p:nvGrpSpPr>
        <p:grpSpPr>
          <a:xfrm>
            <a:off x="9801307" y="154307"/>
            <a:ext cx="2175574" cy="3133152"/>
            <a:chOff x="9997843" y="156905"/>
            <a:chExt cx="2219199" cy="3195978"/>
          </a:xfrm>
        </p:grpSpPr>
        <p:sp>
          <p:nvSpPr>
            <p:cNvPr id="28" name="Rectangle 27">
              <a:extLst>
                <a:ext uri="{FF2B5EF4-FFF2-40B4-BE49-F238E27FC236}">
                  <a16:creationId xmlns:a16="http://schemas.microsoft.com/office/drawing/2014/main" id="{D65392E7-54A2-4410-91F3-5CCBD09737FD}"/>
                </a:ext>
              </a:extLst>
            </p:cNvPr>
            <p:cNvSpPr/>
            <p:nvPr/>
          </p:nvSpPr>
          <p:spPr bwMode="auto">
            <a:xfrm>
              <a:off x="9997843" y="156905"/>
              <a:ext cx="2219199" cy="3195978"/>
            </a:xfrm>
            <a:prstGeom prst="rect">
              <a:avLst/>
            </a:prstGeom>
            <a:noFill/>
            <a:ln w="28575">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Box 15">
              <a:extLst>
                <a:ext uri="{FF2B5EF4-FFF2-40B4-BE49-F238E27FC236}">
                  <a16:creationId xmlns:a16="http://schemas.microsoft.com/office/drawing/2014/main" id="{8F8F408F-572F-433B-B036-3FFA69C09D37}"/>
                </a:ext>
              </a:extLst>
            </p:cNvPr>
            <p:cNvSpPr txBox="1"/>
            <p:nvPr/>
          </p:nvSpPr>
          <p:spPr>
            <a:xfrm>
              <a:off x="10041699" y="448027"/>
              <a:ext cx="2119837" cy="984489"/>
            </a:xfrm>
            <a:prstGeom prst="rect">
              <a:avLst/>
            </a:prstGeom>
            <a:noFill/>
          </p:spPr>
          <p:txBody>
            <a:bodyPr wrap="square" lIns="0" tIns="0" rIns="0" bIns="0" rtlCol="0">
              <a:spAutoFit/>
            </a:bodyPr>
            <a:lstStyle/>
            <a:p>
              <a:r>
                <a:rPr lang="en-US" sz="1568">
                  <a:solidFill>
                    <a:schemeClr val="bg1"/>
                  </a:solidFill>
                </a:rPr>
                <a:t>The job coach identifies candidates and supports the candidate through the interview process</a:t>
              </a:r>
              <a:endParaRPr lang="en-US" sz="1568">
                <a:solidFill>
                  <a:schemeClr val="bg1"/>
                </a:solidFill>
                <a:cs typeface="Segoe UI Light" panose="020B0502040204020203" pitchFamily="34" charset="0"/>
              </a:endParaRPr>
            </a:p>
          </p:txBody>
        </p:sp>
        <p:pic>
          <p:nvPicPr>
            <p:cNvPr id="152" name="Picture 151">
              <a:extLst>
                <a:ext uri="{FF2B5EF4-FFF2-40B4-BE49-F238E27FC236}">
                  <a16:creationId xmlns:a16="http://schemas.microsoft.com/office/drawing/2014/main" id="{E5B26349-E43C-477A-9D4F-6F8B118758CA}"/>
                </a:ext>
              </a:extLst>
            </p:cNvPr>
            <p:cNvPicPr>
              <a:picLocks noChangeAspect="1"/>
            </p:cNvPicPr>
            <p:nvPr/>
          </p:nvPicPr>
          <p:blipFill>
            <a:blip r:embed="rId10"/>
            <a:stretch>
              <a:fillRect/>
            </a:stretch>
          </p:blipFill>
          <p:spPr>
            <a:xfrm>
              <a:off x="11442059" y="2070151"/>
              <a:ext cx="401651" cy="1243643"/>
            </a:xfrm>
            <a:prstGeom prst="rect">
              <a:avLst/>
            </a:prstGeom>
          </p:spPr>
        </p:pic>
        <p:pic>
          <p:nvPicPr>
            <p:cNvPr id="153" name="Graphic 152" descr="Checklist">
              <a:extLst>
                <a:ext uri="{FF2B5EF4-FFF2-40B4-BE49-F238E27FC236}">
                  <a16:creationId xmlns:a16="http://schemas.microsoft.com/office/drawing/2014/main" id="{AD2B5E72-2EB9-44F4-8D15-1B236503F845}"/>
                </a:ext>
              </a:extLst>
            </p:cNvPr>
            <p:cNvPicPr>
              <a:picLocks noChangeAspect="1"/>
            </p:cNvPicPr>
            <p:nvPr/>
          </p:nvPicPr>
          <p:blipFill>
            <a:blip>
              <a:extLst>
                <a:ext uri="{28A0092B-C50C-407E-A947-70E740481C1C}">
                  <a14:useLocalDpi xmlns:a14="http://schemas.microsoft.com/office/drawing/2010/main" val="0"/>
                </a:ext>
              </a:extLst>
            </a:blip>
            <a:stretch>
              <a:fillRect/>
            </a:stretch>
          </p:blipFill>
          <p:spPr>
            <a:xfrm>
              <a:off x="10783565" y="2456791"/>
              <a:ext cx="505670" cy="443222"/>
            </a:xfrm>
            <a:prstGeom prst="rect">
              <a:avLst/>
            </a:prstGeom>
          </p:spPr>
        </p:pic>
        <p:pic>
          <p:nvPicPr>
            <p:cNvPr id="155" name="Picture 154">
              <a:extLst>
                <a:ext uri="{FF2B5EF4-FFF2-40B4-BE49-F238E27FC236}">
                  <a16:creationId xmlns:a16="http://schemas.microsoft.com/office/drawing/2014/main" id="{74080108-CF1A-4DE0-BDBA-171C5CDF5EBD}"/>
                </a:ext>
              </a:extLst>
            </p:cNvPr>
            <p:cNvPicPr>
              <a:picLocks noChangeAspect="1"/>
            </p:cNvPicPr>
            <p:nvPr/>
          </p:nvPicPr>
          <p:blipFill>
            <a:blip r:embed="rId4"/>
            <a:stretch>
              <a:fillRect/>
            </a:stretch>
          </p:blipFill>
          <p:spPr>
            <a:xfrm>
              <a:off x="10262715" y="2069767"/>
              <a:ext cx="368026" cy="1222506"/>
            </a:xfrm>
            <a:prstGeom prst="rect">
              <a:avLst/>
            </a:prstGeom>
          </p:spPr>
        </p:pic>
      </p:grpSp>
      <p:grpSp>
        <p:nvGrpSpPr>
          <p:cNvPr id="169" name="Group 168" descr="Person working at desk">
            <a:extLst>
              <a:ext uri="{FF2B5EF4-FFF2-40B4-BE49-F238E27FC236}">
                <a16:creationId xmlns:a16="http://schemas.microsoft.com/office/drawing/2014/main" id="{D9ACBD90-F965-4E4C-899A-9DFCFB4BDD2F}"/>
              </a:ext>
            </a:extLst>
          </p:cNvPr>
          <p:cNvGrpSpPr/>
          <p:nvPr/>
        </p:nvGrpSpPr>
        <p:grpSpPr>
          <a:xfrm>
            <a:off x="2807690" y="3433555"/>
            <a:ext cx="2175574" cy="3131534"/>
            <a:chOff x="1420199" y="3646287"/>
            <a:chExt cx="2219199" cy="3194328"/>
          </a:xfrm>
        </p:grpSpPr>
        <p:sp>
          <p:nvSpPr>
            <p:cNvPr id="25" name="Rectangle 24">
              <a:extLst>
                <a:ext uri="{FF2B5EF4-FFF2-40B4-BE49-F238E27FC236}">
                  <a16:creationId xmlns:a16="http://schemas.microsoft.com/office/drawing/2014/main" id="{BA72EA72-8DB4-4C9D-A68A-6F6A7AC6BB24}"/>
                </a:ext>
              </a:extLst>
            </p:cNvPr>
            <p:cNvSpPr/>
            <p:nvPr/>
          </p:nvSpPr>
          <p:spPr bwMode="auto">
            <a:xfrm>
              <a:off x="1420199" y="3646287"/>
              <a:ext cx="2219199" cy="3194328"/>
            </a:xfrm>
            <a:prstGeom prst="rect">
              <a:avLst/>
            </a:prstGeom>
            <a:noFill/>
            <a:ln w="28575">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17" name="TextBox 16">
              <a:extLst>
                <a:ext uri="{FF2B5EF4-FFF2-40B4-BE49-F238E27FC236}">
                  <a16:creationId xmlns:a16="http://schemas.microsoft.com/office/drawing/2014/main" id="{11FFF65D-1419-4014-B108-07EF495EF443}"/>
                </a:ext>
              </a:extLst>
            </p:cNvPr>
            <p:cNvSpPr txBox="1"/>
            <p:nvPr/>
          </p:nvSpPr>
          <p:spPr>
            <a:xfrm>
              <a:off x="1514086" y="3851370"/>
              <a:ext cx="2119837" cy="984489"/>
            </a:xfrm>
            <a:prstGeom prst="rect">
              <a:avLst/>
            </a:prstGeom>
            <a:noFill/>
          </p:spPr>
          <p:txBody>
            <a:bodyPr wrap="square" lIns="0" tIns="0" rIns="0" bIns="0" rtlCol="0">
              <a:spAutoFit/>
            </a:bodyPr>
            <a:lstStyle/>
            <a:p>
              <a:pPr algn="l"/>
              <a:r>
                <a:rPr lang="en-US" sz="1568">
                  <a:solidFill>
                    <a:schemeClr val="bg1"/>
                  </a:solidFill>
                </a:rPr>
                <a:t>Vendor is responsible for interview, hiring and job offer process with the Supported Employee</a:t>
              </a:r>
            </a:p>
          </p:txBody>
        </p:sp>
        <p:pic>
          <p:nvPicPr>
            <p:cNvPr id="161" name="Picture 160">
              <a:extLst>
                <a:ext uri="{FF2B5EF4-FFF2-40B4-BE49-F238E27FC236}">
                  <a16:creationId xmlns:a16="http://schemas.microsoft.com/office/drawing/2014/main" id="{945A2231-C34A-4222-B8B1-0FE7EF980249}"/>
                </a:ext>
              </a:extLst>
            </p:cNvPr>
            <p:cNvPicPr>
              <a:picLocks noChangeAspect="1"/>
            </p:cNvPicPr>
            <p:nvPr/>
          </p:nvPicPr>
          <p:blipFill>
            <a:blip r:embed="rId11"/>
            <a:stretch>
              <a:fillRect/>
            </a:stretch>
          </p:blipFill>
          <p:spPr>
            <a:xfrm>
              <a:off x="1590954" y="5703627"/>
              <a:ext cx="1877688" cy="990642"/>
            </a:xfrm>
            <a:prstGeom prst="rect">
              <a:avLst/>
            </a:prstGeom>
          </p:spPr>
        </p:pic>
      </p:grpSp>
      <p:grpSp>
        <p:nvGrpSpPr>
          <p:cNvPr id="12" name="Group 11" descr="3 images of same person fading">
            <a:extLst>
              <a:ext uri="{FF2B5EF4-FFF2-40B4-BE49-F238E27FC236}">
                <a16:creationId xmlns:a16="http://schemas.microsoft.com/office/drawing/2014/main" id="{52117B40-DE3F-4B95-BB11-ED415F0CA910}"/>
              </a:ext>
            </a:extLst>
          </p:cNvPr>
          <p:cNvGrpSpPr/>
          <p:nvPr/>
        </p:nvGrpSpPr>
        <p:grpSpPr>
          <a:xfrm>
            <a:off x="7472343" y="3417872"/>
            <a:ext cx="2175574" cy="3133152"/>
            <a:chOff x="7622178" y="3485911"/>
            <a:chExt cx="2219199" cy="3195978"/>
          </a:xfrm>
        </p:grpSpPr>
        <p:sp>
          <p:nvSpPr>
            <p:cNvPr id="23" name="Rectangle 22">
              <a:extLst>
                <a:ext uri="{FF2B5EF4-FFF2-40B4-BE49-F238E27FC236}">
                  <a16:creationId xmlns:a16="http://schemas.microsoft.com/office/drawing/2014/main" id="{18B075B8-0DB0-4D04-8D83-A5A2BBEE595A}"/>
                </a:ext>
              </a:extLst>
            </p:cNvPr>
            <p:cNvSpPr/>
            <p:nvPr/>
          </p:nvSpPr>
          <p:spPr bwMode="auto">
            <a:xfrm>
              <a:off x="7622178" y="3485911"/>
              <a:ext cx="2219199" cy="3195978"/>
            </a:xfrm>
            <a:prstGeom prst="rect">
              <a:avLst/>
            </a:prstGeom>
            <a:noFill/>
            <a:ln w="28575">
              <a:solidFill>
                <a:schemeClr val="tx2">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pPr>
              <a:endParaRPr lang="en-US" sz="1961" err="1">
                <a:gradFill>
                  <a:gsLst>
                    <a:gs pos="0">
                      <a:srgbClr val="FFFFFF"/>
                    </a:gs>
                    <a:gs pos="100000">
                      <a:srgbClr val="FFFFFF"/>
                    </a:gs>
                  </a:gsLst>
                  <a:lin ang="5400000" scaled="0"/>
                </a:gradFill>
                <a:ea typeface="Segoe UI" pitchFamily="34" charset="0"/>
                <a:cs typeface="Segoe UI" pitchFamily="34" charset="0"/>
              </a:endParaRPr>
            </a:p>
          </p:txBody>
        </p:sp>
        <p:sp>
          <p:nvSpPr>
            <p:cNvPr id="163" name="Rectangle 162">
              <a:extLst>
                <a:ext uri="{FF2B5EF4-FFF2-40B4-BE49-F238E27FC236}">
                  <a16:creationId xmlns:a16="http://schemas.microsoft.com/office/drawing/2014/main" id="{8F410BA9-D822-4B6A-BBA0-2B45AF614F6B}"/>
                </a:ext>
              </a:extLst>
            </p:cNvPr>
            <p:cNvSpPr/>
            <p:nvPr/>
          </p:nvSpPr>
          <p:spPr>
            <a:xfrm>
              <a:off x="7637741" y="3612106"/>
              <a:ext cx="2203635" cy="1324796"/>
            </a:xfrm>
            <a:prstGeom prst="rect">
              <a:avLst/>
            </a:prstGeom>
          </p:spPr>
          <p:txBody>
            <a:bodyPr wrap="square">
              <a:spAutoFit/>
            </a:bodyPr>
            <a:lstStyle/>
            <a:p>
              <a:r>
                <a:rPr lang="en-US" sz="1568">
                  <a:solidFill>
                    <a:schemeClr val="bg1"/>
                  </a:solidFill>
                </a:rPr>
                <a:t>The job coach provides customized job support to the employee, which can remain or phase out overtime</a:t>
              </a:r>
              <a:endParaRPr lang="en-US" sz="1765">
                <a:latin typeface="Segoe UI Light" panose="020B0502040204020203" pitchFamily="34" charset="0"/>
                <a:cs typeface="Segoe UI Light" panose="020B0502040204020203" pitchFamily="34" charset="0"/>
              </a:endParaRPr>
            </a:p>
          </p:txBody>
        </p:sp>
        <p:pic>
          <p:nvPicPr>
            <p:cNvPr id="166" name="Picture 165">
              <a:extLst>
                <a:ext uri="{FF2B5EF4-FFF2-40B4-BE49-F238E27FC236}">
                  <a16:creationId xmlns:a16="http://schemas.microsoft.com/office/drawing/2014/main" id="{10F5DA27-D144-4093-979A-2288182B8D2D}"/>
                </a:ext>
              </a:extLst>
            </p:cNvPr>
            <p:cNvPicPr>
              <a:picLocks noChangeAspect="1"/>
            </p:cNvPicPr>
            <p:nvPr/>
          </p:nvPicPr>
          <p:blipFill>
            <a:blip r:embed="rId4"/>
            <a:stretch>
              <a:fillRect/>
            </a:stretch>
          </p:blipFill>
          <p:spPr>
            <a:xfrm>
              <a:off x="7914564" y="5477648"/>
              <a:ext cx="332005" cy="1129844"/>
            </a:xfrm>
            <a:prstGeom prst="rect">
              <a:avLst/>
            </a:prstGeom>
          </p:spPr>
        </p:pic>
        <p:pic>
          <p:nvPicPr>
            <p:cNvPr id="167" name="Picture 166">
              <a:extLst>
                <a:ext uri="{FF2B5EF4-FFF2-40B4-BE49-F238E27FC236}">
                  <a16:creationId xmlns:a16="http://schemas.microsoft.com/office/drawing/2014/main" id="{E77BBF99-86A1-42BC-B3C5-345876B55185}"/>
                </a:ext>
              </a:extLst>
            </p:cNvPr>
            <p:cNvPicPr>
              <a:picLocks noChangeAspect="1"/>
            </p:cNvPicPr>
            <p:nvPr/>
          </p:nvPicPr>
          <p:blipFill>
            <a:blip r:embed="rId4"/>
            <a:stretch>
              <a:fillRect/>
            </a:stretch>
          </p:blipFill>
          <p:spPr>
            <a:xfrm>
              <a:off x="8484623" y="5477648"/>
              <a:ext cx="332005" cy="1129844"/>
            </a:xfrm>
            <a:prstGeom prst="rect">
              <a:avLst/>
            </a:prstGeom>
          </p:spPr>
        </p:pic>
        <p:pic>
          <p:nvPicPr>
            <p:cNvPr id="168" name="Picture 167">
              <a:extLst>
                <a:ext uri="{FF2B5EF4-FFF2-40B4-BE49-F238E27FC236}">
                  <a16:creationId xmlns:a16="http://schemas.microsoft.com/office/drawing/2014/main" id="{87D04F96-A366-4AF5-9DC1-DA463FAFC12F}"/>
                </a:ext>
              </a:extLst>
            </p:cNvPr>
            <p:cNvPicPr>
              <a:picLocks noChangeAspect="1"/>
            </p:cNvPicPr>
            <p:nvPr/>
          </p:nvPicPr>
          <p:blipFill>
            <a:blip r:embed="rId4"/>
            <a:stretch>
              <a:fillRect/>
            </a:stretch>
          </p:blipFill>
          <p:spPr>
            <a:xfrm>
              <a:off x="9054682" y="5477648"/>
              <a:ext cx="332005" cy="1129844"/>
            </a:xfrm>
            <a:prstGeom prst="rect">
              <a:avLst/>
            </a:prstGeom>
          </p:spPr>
        </p:pic>
        <p:sp>
          <p:nvSpPr>
            <p:cNvPr id="165" name="Rectangle 164">
              <a:extLst>
                <a:ext uri="{FF2B5EF4-FFF2-40B4-BE49-F238E27FC236}">
                  <a16:creationId xmlns:a16="http://schemas.microsoft.com/office/drawing/2014/main" id="{55178EAB-79F8-4BA7-A7AD-A597DEC2D106}"/>
                </a:ext>
              </a:extLst>
            </p:cNvPr>
            <p:cNvSpPr/>
            <p:nvPr/>
          </p:nvSpPr>
          <p:spPr>
            <a:xfrm flipH="1">
              <a:off x="7680745" y="5218425"/>
              <a:ext cx="2160631" cy="1430488"/>
            </a:xfrm>
            <a:prstGeom prst="rect">
              <a:avLst/>
            </a:prstGeom>
            <a:gradFill flip="none" rotWithShape="1">
              <a:gsLst>
                <a:gs pos="0">
                  <a:srgbClr val="4472C4">
                    <a:lumMod val="5000"/>
                    <a:lumOff val="95000"/>
                    <a:alpha val="17000"/>
                  </a:srgbClr>
                </a:gs>
                <a:gs pos="100000">
                  <a:sysClr val="window" lastClr="FFFFFF">
                    <a:lumMod val="95000"/>
                    <a:alpha val="0"/>
                  </a:sysClr>
                </a:gs>
                <a:gs pos="99000">
                  <a:sysClr val="window" lastClr="FFFFFF">
                    <a:lumMod val="95000"/>
                  </a:sysClr>
                </a:gs>
              </a:gsLst>
              <a:lin ang="10800000" scaled="0"/>
              <a:tileRect/>
            </a:gradFill>
            <a:ln w="12700" cap="flat" cmpd="sng" algn="ctr">
              <a:noFill/>
              <a:prstDash val="solid"/>
              <a:miter lim="800000"/>
            </a:ln>
            <a:effectLst/>
          </p:spPr>
          <p:txBody>
            <a:bodyPr spcFirstLastPara="0" vert="horz" wrap="square" lIns="585581" tIns="2391711" rIns="2391712" bIns="904311" numCol="1" spcCol="1270" rtlCol="0" anchor="ctr" anchorCtr="0">
              <a:noAutofit/>
            </a:bodyPr>
            <a:lstStyle/>
            <a:p>
              <a:pPr algn="ctr" defTabSz="2832332">
                <a:lnSpc>
                  <a:spcPct val="90000"/>
                </a:lnSpc>
                <a:spcBef>
                  <a:spcPct val="0"/>
                </a:spcBef>
                <a:spcAft>
                  <a:spcPct val="35000"/>
                </a:spcAft>
                <a:defRPr/>
              </a:pPr>
              <a:endParaRPr lang="en-US" sz="6372" kern="0">
                <a:solidFill>
                  <a:prstClr val="white"/>
                </a:solidFill>
                <a:latin typeface="Segoe UI Light" panose="020B0502040204020203" pitchFamily="34" charset="0"/>
                <a:cs typeface="Segoe UI Light" panose="020B0502040204020203" pitchFamily="34" charset="0"/>
              </a:endParaRPr>
            </a:p>
          </p:txBody>
        </p:sp>
      </p:grpSp>
      <p:sp>
        <p:nvSpPr>
          <p:cNvPr id="2" name="Title 1">
            <a:extLst>
              <a:ext uri="{FF2B5EF4-FFF2-40B4-BE49-F238E27FC236}">
                <a16:creationId xmlns:a16="http://schemas.microsoft.com/office/drawing/2014/main" id="{0E083AC8-5450-40EB-8242-769E7E5AD963}"/>
              </a:ext>
            </a:extLst>
          </p:cNvPr>
          <p:cNvSpPr>
            <a:spLocks noGrp="1"/>
          </p:cNvSpPr>
          <p:nvPr>
            <p:ph type="ctrTitle"/>
          </p:nvPr>
        </p:nvSpPr>
        <p:spPr>
          <a:xfrm>
            <a:off x="249144" y="377505"/>
            <a:ext cx="2492558" cy="2189526"/>
          </a:xfrm>
        </p:spPr>
        <p:txBody>
          <a:bodyPr>
            <a:normAutofit/>
          </a:bodyPr>
          <a:lstStyle/>
          <a:p>
            <a:r>
              <a:rPr lang="en-US" sz="3600" dirty="0"/>
              <a:t>Hiring your first Supported Employee</a:t>
            </a:r>
          </a:p>
        </p:txBody>
      </p:sp>
    </p:spTree>
    <p:extLst>
      <p:ext uri="{BB962C8B-B14F-4D97-AF65-F5344CB8AC3E}">
        <p14:creationId xmlns:p14="http://schemas.microsoft.com/office/powerpoint/2010/main" val="33280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anim calcmode="lin" valueType="num">
                                      <p:cBhvr>
                                        <p:cTn id="8" dur="1000" fill="hold"/>
                                        <p:tgtEl>
                                          <p:spTgt spid="156"/>
                                        </p:tgtEl>
                                        <p:attrNameLst>
                                          <p:attrName>ppt_x</p:attrName>
                                        </p:attrNameLst>
                                      </p:cBhvr>
                                      <p:tavLst>
                                        <p:tav tm="0">
                                          <p:val>
                                            <p:strVal val="#ppt_x"/>
                                          </p:val>
                                        </p:tav>
                                        <p:tav tm="100000">
                                          <p:val>
                                            <p:strVal val="#ppt_x"/>
                                          </p:val>
                                        </p:tav>
                                      </p:tavLst>
                                    </p:anim>
                                    <p:anim calcmode="lin" valueType="num">
                                      <p:cBhvr>
                                        <p:cTn id="9"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7"/>
                                        </p:tgtEl>
                                        <p:attrNameLst>
                                          <p:attrName>style.visibility</p:attrName>
                                        </p:attrNameLst>
                                      </p:cBhvr>
                                      <p:to>
                                        <p:strVal val="visible"/>
                                      </p:to>
                                    </p:set>
                                    <p:animEffect transition="in" filter="fade">
                                      <p:cBhvr>
                                        <p:cTn id="14" dur="1000"/>
                                        <p:tgtEl>
                                          <p:spTgt spid="157"/>
                                        </p:tgtEl>
                                      </p:cBhvr>
                                    </p:animEffect>
                                    <p:anim calcmode="lin" valueType="num">
                                      <p:cBhvr>
                                        <p:cTn id="15" dur="1000" fill="hold"/>
                                        <p:tgtEl>
                                          <p:spTgt spid="157"/>
                                        </p:tgtEl>
                                        <p:attrNameLst>
                                          <p:attrName>ppt_x</p:attrName>
                                        </p:attrNameLst>
                                      </p:cBhvr>
                                      <p:tavLst>
                                        <p:tav tm="0">
                                          <p:val>
                                            <p:strVal val="#ppt_x"/>
                                          </p:val>
                                        </p:tav>
                                        <p:tav tm="100000">
                                          <p:val>
                                            <p:strVal val="#ppt_x"/>
                                          </p:val>
                                        </p:tav>
                                      </p:tavLst>
                                    </p:anim>
                                    <p:anim calcmode="lin" valueType="num">
                                      <p:cBhvr>
                                        <p:cTn id="16"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9"/>
                                        </p:tgtEl>
                                        <p:attrNameLst>
                                          <p:attrName>style.visibility</p:attrName>
                                        </p:attrNameLst>
                                      </p:cBhvr>
                                      <p:to>
                                        <p:strVal val="visible"/>
                                      </p:to>
                                    </p:set>
                                    <p:animEffect transition="in" filter="fade">
                                      <p:cBhvr>
                                        <p:cTn id="35" dur="1000"/>
                                        <p:tgtEl>
                                          <p:spTgt spid="169"/>
                                        </p:tgtEl>
                                      </p:cBhvr>
                                    </p:animEffect>
                                    <p:anim calcmode="lin" valueType="num">
                                      <p:cBhvr>
                                        <p:cTn id="36" dur="1000" fill="hold"/>
                                        <p:tgtEl>
                                          <p:spTgt spid="169"/>
                                        </p:tgtEl>
                                        <p:attrNameLst>
                                          <p:attrName>ppt_x</p:attrName>
                                        </p:attrNameLst>
                                      </p:cBhvr>
                                      <p:tavLst>
                                        <p:tav tm="0">
                                          <p:val>
                                            <p:strVal val="#ppt_x"/>
                                          </p:val>
                                        </p:tav>
                                        <p:tav tm="100000">
                                          <p:val>
                                            <p:strVal val="#ppt_x"/>
                                          </p:val>
                                        </p:tav>
                                      </p:tavLst>
                                    </p:anim>
                                    <p:anim calcmode="lin" valueType="num">
                                      <p:cBhvr>
                                        <p:cTn id="37" dur="1000" fill="hold"/>
                                        <p:tgtEl>
                                          <p:spTgt spid="16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2"/>
                                        </p:tgtEl>
                                        <p:attrNameLst>
                                          <p:attrName>style.visibility</p:attrName>
                                        </p:attrNameLst>
                                      </p:cBhvr>
                                      <p:to>
                                        <p:strVal val="visible"/>
                                      </p:to>
                                    </p:set>
                                    <p:animEffect transition="in" filter="fade">
                                      <p:cBhvr>
                                        <p:cTn id="42" dur="1000"/>
                                        <p:tgtEl>
                                          <p:spTgt spid="162"/>
                                        </p:tgtEl>
                                      </p:cBhvr>
                                    </p:animEffect>
                                    <p:anim calcmode="lin" valueType="num">
                                      <p:cBhvr>
                                        <p:cTn id="43" dur="1000" fill="hold"/>
                                        <p:tgtEl>
                                          <p:spTgt spid="162"/>
                                        </p:tgtEl>
                                        <p:attrNameLst>
                                          <p:attrName>ppt_x</p:attrName>
                                        </p:attrNameLst>
                                      </p:cBhvr>
                                      <p:tavLst>
                                        <p:tav tm="0">
                                          <p:val>
                                            <p:strVal val="#ppt_x"/>
                                          </p:val>
                                        </p:tav>
                                        <p:tav tm="100000">
                                          <p:val>
                                            <p:strVal val="#ppt_x"/>
                                          </p:val>
                                        </p:tav>
                                      </p:tavLst>
                                    </p:anim>
                                    <p:anim calcmode="lin" valueType="num">
                                      <p:cBhvr>
                                        <p:cTn id="44"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462" y="177168"/>
            <a:ext cx="9506650" cy="842443"/>
          </a:xfrm>
        </p:spPr>
        <p:txBody>
          <a:bodyPr>
            <a:normAutofit/>
          </a:bodyPr>
          <a:lstStyle/>
          <a:p>
            <a:pPr algn="ctr"/>
            <a:r>
              <a:rPr lang="en-US" sz="3600" b="1" kern="1200" dirty="0">
                <a:solidFill>
                  <a:srgbClr val="0070C0"/>
                </a:solidFill>
                <a:latin typeface="Arial" panose="020B0604020202020204" pitchFamily="34" charset="0"/>
                <a:ea typeface="+mj-ea"/>
                <a:cs typeface="Arial" panose="020B0604020202020204" pitchFamily="34" charset="0"/>
              </a:rPr>
              <a:t>Sustaining</a:t>
            </a:r>
          </a:p>
        </p:txBody>
      </p:sp>
      <p:pic>
        <p:nvPicPr>
          <p:cNvPr id="7" name="Picture 6" descr="A women stands in a hallway, with one hand on her hip, smiling. ">
            <a:extLst>
              <a:ext uri="{FF2B5EF4-FFF2-40B4-BE49-F238E27FC236}">
                <a16:creationId xmlns:a16="http://schemas.microsoft.com/office/drawing/2014/main" id="{AA27AB02-E007-40FF-99A8-C4A659180CAD}"/>
              </a:ext>
            </a:extLst>
          </p:cNvPr>
          <p:cNvPicPr>
            <a:picLocks noChangeAspect="1"/>
          </p:cNvPicPr>
          <p:nvPr/>
        </p:nvPicPr>
        <p:blipFill rotWithShape="1">
          <a:blip r:embed="rId3"/>
          <a:srcRect l="9907" t="11037" r="1676" b="203"/>
          <a:stretch/>
        </p:blipFill>
        <p:spPr>
          <a:xfrm>
            <a:off x="1" y="487"/>
            <a:ext cx="4129295" cy="6218058"/>
          </a:xfrm>
          <a:prstGeom prst="rect">
            <a:avLst/>
          </a:prstGeom>
        </p:spPr>
      </p:pic>
      <p:pic>
        <p:nvPicPr>
          <p:cNvPr id="8" name="Picture 7" descr="A man stands in the kitchen, with his arms folded, smiling. He is wearing a white shirt and a black ball cap. The are bottles in the background.">
            <a:extLst>
              <a:ext uri="{FF2B5EF4-FFF2-40B4-BE49-F238E27FC236}">
                <a16:creationId xmlns:a16="http://schemas.microsoft.com/office/drawing/2014/main" id="{B6214D5F-7F8F-465C-9594-FE8E4F826BAF}"/>
              </a:ext>
            </a:extLst>
          </p:cNvPr>
          <p:cNvPicPr>
            <a:picLocks noChangeAspect="1"/>
          </p:cNvPicPr>
          <p:nvPr/>
        </p:nvPicPr>
        <p:blipFill rotWithShape="1">
          <a:blip r:embed="rId4"/>
          <a:srcRect l="40954" t="14419" r="21509" b="2475"/>
          <a:stretch/>
        </p:blipFill>
        <p:spPr>
          <a:xfrm>
            <a:off x="7984460" y="5203"/>
            <a:ext cx="4207541" cy="6213342"/>
          </a:xfrm>
          <a:prstGeom prst="rect">
            <a:avLst/>
          </a:prstGeom>
        </p:spPr>
      </p:pic>
      <p:grpSp>
        <p:nvGrpSpPr>
          <p:cNvPr id="9" name="Group 8">
            <a:extLst>
              <a:ext uri="{FF2B5EF4-FFF2-40B4-BE49-F238E27FC236}">
                <a16:creationId xmlns:a16="http://schemas.microsoft.com/office/drawing/2014/main" id="{D791175B-AC84-4755-9E3A-CFD35A5052CC}"/>
              </a:ext>
              <a:ext uri="{C183D7F6-B498-43B3-948B-1728B52AA6E4}">
                <adec:decorative xmlns:adec="http://schemas.microsoft.com/office/drawing/2017/decorative" val="1"/>
              </a:ext>
            </a:extLst>
          </p:cNvPr>
          <p:cNvGrpSpPr/>
          <p:nvPr/>
        </p:nvGrpSpPr>
        <p:grpSpPr>
          <a:xfrm>
            <a:off x="3792225" y="1469524"/>
            <a:ext cx="4529305" cy="3557697"/>
            <a:chOff x="2072746" y="736299"/>
            <a:chExt cx="2984753" cy="5521924"/>
          </a:xfrm>
          <a:solidFill>
            <a:srgbClr val="243A5E"/>
          </a:solidFill>
        </p:grpSpPr>
        <p:sp>
          <p:nvSpPr>
            <p:cNvPr id="10" name="Freeform: Shape 9">
              <a:extLst>
                <a:ext uri="{FF2B5EF4-FFF2-40B4-BE49-F238E27FC236}">
                  <a16:creationId xmlns:a16="http://schemas.microsoft.com/office/drawing/2014/main" id="{B340533B-88E1-4C27-A90C-44F013B5A65F}"/>
                </a:ext>
                <a:ext uri="{C183D7F6-B498-43B3-948B-1728B52AA6E4}">
                  <adec:decorative xmlns:adec="http://schemas.microsoft.com/office/drawing/2017/decorative" val="1"/>
                </a:ext>
              </a:extLst>
            </p:cNvPr>
            <p:cNvSpPr/>
            <p:nvPr/>
          </p:nvSpPr>
          <p:spPr>
            <a:xfrm>
              <a:off x="2072746" y="736299"/>
              <a:ext cx="2984753" cy="1781265"/>
            </a:xfrm>
            <a:custGeom>
              <a:avLst/>
              <a:gdLst>
                <a:gd name="connsiteX0" fmla="*/ 0 w 2984753"/>
                <a:gd name="connsiteY0" fmla="*/ 296883 h 1781265"/>
                <a:gd name="connsiteX1" fmla="*/ 296883 w 2984753"/>
                <a:gd name="connsiteY1" fmla="*/ 0 h 1781265"/>
                <a:gd name="connsiteX2" fmla="*/ 2687870 w 2984753"/>
                <a:gd name="connsiteY2" fmla="*/ 0 h 1781265"/>
                <a:gd name="connsiteX3" fmla="*/ 2984753 w 2984753"/>
                <a:gd name="connsiteY3" fmla="*/ 296883 h 1781265"/>
                <a:gd name="connsiteX4" fmla="*/ 2984753 w 2984753"/>
                <a:gd name="connsiteY4" fmla="*/ 1484382 h 1781265"/>
                <a:gd name="connsiteX5" fmla="*/ 2687870 w 2984753"/>
                <a:gd name="connsiteY5" fmla="*/ 1781265 h 1781265"/>
                <a:gd name="connsiteX6" fmla="*/ 296883 w 2984753"/>
                <a:gd name="connsiteY6" fmla="*/ 1781265 h 1781265"/>
                <a:gd name="connsiteX7" fmla="*/ 0 w 2984753"/>
                <a:gd name="connsiteY7" fmla="*/ 1484382 h 1781265"/>
                <a:gd name="connsiteX8" fmla="*/ 0 w 2984753"/>
                <a:gd name="connsiteY8" fmla="*/ 296883 h 17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4753" h="1781265">
                  <a:moveTo>
                    <a:pt x="0" y="296883"/>
                  </a:moveTo>
                  <a:cubicBezTo>
                    <a:pt x="0" y="132919"/>
                    <a:pt x="132919" y="0"/>
                    <a:pt x="296883" y="0"/>
                  </a:cubicBezTo>
                  <a:lnTo>
                    <a:pt x="2687870" y="0"/>
                  </a:lnTo>
                  <a:cubicBezTo>
                    <a:pt x="2851834" y="0"/>
                    <a:pt x="2984753" y="132919"/>
                    <a:pt x="2984753" y="296883"/>
                  </a:cubicBezTo>
                  <a:lnTo>
                    <a:pt x="2984753" y="1484382"/>
                  </a:lnTo>
                  <a:cubicBezTo>
                    <a:pt x="2984753" y="1648346"/>
                    <a:pt x="2851834" y="1781265"/>
                    <a:pt x="2687870" y="1781265"/>
                  </a:cubicBezTo>
                  <a:lnTo>
                    <a:pt x="296883" y="1781265"/>
                  </a:lnTo>
                  <a:cubicBezTo>
                    <a:pt x="132919" y="1781265"/>
                    <a:pt x="0" y="1648346"/>
                    <a:pt x="0" y="1484382"/>
                  </a:cubicBezTo>
                  <a:lnTo>
                    <a:pt x="0" y="296883"/>
                  </a:lnTo>
                  <a:close/>
                </a:path>
              </a:pathLst>
            </a:cu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179" tIns="156212" rIns="227179" bIns="156212" numCol="1" spcCol="1270" anchor="ctr" anchorCtr="0">
              <a:noAutofit/>
            </a:bodyPr>
            <a:lstStyle/>
            <a:p>
              <a:pPr algn="ctr" defTabSz="1655825">
                <a:lnSpc>
                  <a:spcPct val="90000"/>
                </a:lnSpc>
                <a:spcBef>
                  <a:spcPct val="0"/>
                </a:spcBef>
                <a:spcAft>
                  <a:spcPct val="35000"/>
                </a:spcAft>
              </a:pPr>
              <a:r>
                <a:rPr lang="en-US" sz="3400" dirty="0">
                  <a:latin typeface="Arial" panose="020B0604020202020204" pitchFamily="34" charset="0"/>
                  <a:cs typeface="Arial" panose="020B0604020202020204" pitchFamily="34" charset="0"/>
                </a:rPr>
                <a:t>Seek champions @ leadership</a:t>
              </a:r>
            </a:p>
          </p:txBody>
        </p:sp>
        <p:sp>
          <p:nvSpPr>
            <p:cNvPr id="11" name="Freeform: Shape 10">
              <a:extLst>
                <a:ext uri="{FF2B5EF4-FFF2-40B4-BE49-F238E27FC236}">
                  <a16:creationId xmlns:a16="http://schemas.microsoft.com/office/drawing/2014/main" id="{4223F722-9071-42F1-BEB7-2D6F8A834854}"/>
                </a:ext>
              </a:extLst>
            </p:cNvPr>
            <p:cNvSpPr/>
            <p:nvPr/>
          </p:nvSpPr>
          <p:spPr>
            <a:xfrm>
              <a:off x="2072746" y="2606629"/>
              <a:ext cx="2984753" cy="1781265"/>
            </a:xfrm>
            <a:custGeom>
              <a:avLst/>
              <a:gdLst>
                <a:gd name="connsiteX0" fmla="*/ 0 w 2984753"/>
                <a:gd name="connsiteY0" fmla="*/ 296883 h 1781265"/>
                <a:gd name="connsiteX1" fmla="*/ 296883 w 2984753"/>
                <a:gd name="connsiteY1" fmla="*/ 0 h 1781265"/>
                <a:gd name="connsiteX2" fmla="*/ 2687870 w 2984753"/>
                <a:gd name="connsiteY2" fmla="*/ 0 h 1781265"/>
                <a:gd name="connsiteX3" fmla="*/ 2984753 w 2984753"/>
                <a:gd name="connsiteY3" fmla="*/ 296883 h 1781265"/>
                <a:gd name="connsiteX4" fmla="*/ 2984753 w 2984753"/>
                <a:gd name="connsiteY4" fmla="*/ 1484382 h 1781265"/>
                <a:gd name="connsiteX5" fmla="*/ 2687870 w 2984753"/>
                <a:gd name="connsiteY5" fmla="*/ 1781265 h 1781265"/>
                <a:gd name="connsiteX6" fmla="*/ 296883 w 2984753"/>
                <a:gd name="connsiteY6" fmla="*/ 1781265 h 1781265"/>
                <a:gd name="connsiteX7" fmla="*/ 0 w 2984753"/>
                <a:gd name="connsiteY7" fmla="*/ 1484382 h 1781265"/>
                <a:gd name="connsiteX8" fmla="*/ 0 w 2984753"/>
                <a:gd name="connsiteY8" fmla="*/ 296883 h 17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4753" h="1781265">
                  <a:moveTo>
                    <a:pt x="0" y="296883"/>
                  </a:moveTo>
                  <a:cubicBezTo>
                    <a:pt x="0" y="132919"/>
                    <a:pt x="132919" y="0"/>
                    <a:pt x="296883" y="0"/>
                  </a:cubicBezTo>
                  <a:lnTo>
                    <a:pt x="2687870" y="0"/>
                  </a:lnTo>
                  <a:cubicBezTo>
                    <a:pt x="2851834" y="0"/>
                    <a:pt x="2984753" y="132919"/>
                    <a:pt x="2984753" y="296883"/>
                  </a:cubicBezTo>
                  <a:lnTo>
                    <a:pt x="2984753" y="1484382"/>
                  </a:lnTo>
                  <a:cubicBezTo>
                    <a:pt x="2984753" y="1648346"/>
                    <a:pt x="2851834" y="1781265"/>
                    <a:pt x="2687870" y="1781265"/>
                  </a:cubicBezTo>
                  <a:lnTo>
                    <a:pt x="296883" y="1781265"/>
                  </a:lnTo>
                  <a:cubicBezTo>
                    <a:pt x="132919" y="1781265"/>
                    <a:pt x="0" y="1648346"/>
                    <a:pt x="0" y="1484382"/>
                  </a:cubicBezTo>
                  <a:lnTo>
                    <a:pt x="0" y="296883"/>
                  </a:lnTo>
                  <a:close/>
                </a:path>
              </a:pathLst>
            </a:cu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179" tIns="156212" rIns="227179" bIns="156212" numCol="1" spcCol="1270" anchor="ctr" anchorCtr="0">
              <a:noAutofit/>
            </a:bodyPr>
            <a:lstStyle/>
            <a:p>
              <a:pPr algn="ctr" defTabSz="1655825">
                <a:lnSpc>
                  <a:spcPct val="90000"/>
                </a:lnSpc>
                <a:spcBef>
                  <a:spcPct val="0"/>
                </a:spcBef>
                <a:spcAft>
                  <a:spcPct val="35000"/>
                </a:spcAft>
              </a:pPr>
              <a:r>
                <a:rPr lang="en-US" sz="3400">
                  <a:latin typeface="Arial" panose="020B0604020202020204" pitchFamily="34" charset="0"/>
                  <a:cs typeface="Arial" panose="020B0604020202020204" pitchFamily="34" charset="0"/>
                </a:rPr>
                <a:t>Commit to inclusion </a:t>
              </a:r>
            </a:p>
          </p:txBody>
        </p:sp>
        <p:sp>
          <p:nvSpPr>
            <p:cNvPr id="12" name="Freeform: Shape 11">
              <a:extLst>
                <a:ext uri="{FF2B5EF4-FFF2-40B4-BE49-F238E27FC236}">
                  <a16:creationId xmlns:a16="http://schemas.microsoft.com/office/drawing/2014/main" id="{2422C11A-F9E5-4AD0-8872-9808141AE430}"/>
                </a:ext>
              </a:extLst>
            </p:cNvPr>
            <p:cNvSpPr/>
            <p:nvPr/>
          </p:nvSpPr>
          <p:spPr>
            <a:xfrm>
              <a:off x="2072746" y="4476958"/>
              <a:ext cx="2984753" cy="1781265"/>
            </a:xfrm>
            <a:custGeom>
              <a:avLst/>
              <a:gdLst>
                <a:gd name="connsiteX0" fmla="*/ 0 w 2984753"/>
                <a:gd name="connsiteY0" fmla="*/ 296883 h 1781265"/>
                <a:gd name="connsiteX1" fmla="*/ 296883 w 2984753"/>
                <a:gd name="connsiteY1" fmla="*/ 0 h 1781265"/>
                <a:gd name="connsiteX2" fmla="*/ 2687870 w 2984753"/>
                <a:gd name="connsiteY2" fmla="*/ 0 h 1781265"/>
                <a:gd name="connsiteX3" fmla="*/ 2984753 w 2984753"/>
                <a:gd name="connsiteY3" fmla="*/ 296883 h 1781265"/>
                <a:gd name="connsiteX4" fmla="*/ 2984753 w 2984753"/>
                <a:gd name="connsiteY4" fmla="*/ 1484382 h 1781265"/>
                <a:gd name="connsiteX5" fmla="*/ 2687870 w 2984753"/>
                <a:gd name="connsiteY5" fmla="*/ 1781265 h 1781265"/>
                <a:gd name="connsiteX6" fmla="*/ 296883 w 2984753"/>
                <a:gd name="connsiteY6" fmla="*/ 1781265 h 1781265"/>
                <a:gd name="connsiteX7" fmla="*/ 0 w 2984753"/>
                <a:gd name="connsiteY7" fmla="*/ 1484382 h 1781265"/>
                <a:gd name="connsiteX8" fmla="*/ 0 w 2984753"/>
                <a:gd name="connsiteY8" fmla="*/ 296883 h 17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4753" h="1781265">
                  <a:moveTo>
                    <a:pt x="0" y="296883"/>
                  </a:moveTo>
                  <a:cubicBezTo>
                    <a:pt x="0" y="132919"/>
                    <a:pt x="132919" y="0"/>
                    <a:pt x="296883" y="0"/>
                  </a:cubicBezTo>
                  <a:lnTo>
                    <a:pt x="2687870" y="0"/>
                  </a:lnTo>
                  <a:cubicBezTo>
                    <a:pt x="2851834" y="0"/>
                    <a:pt x="2984753" y="132919"/>
                    <a:pt x="2984753" y="296883"/>
                  </a:cubicBezTo>
                  <a:lnTo>
                    <a:pt x="2984753" y="1484382"/>
                  </a:lnTo>
                  <a:cubicBezTo>
                    <a:pt x="2984753" y="1648346"/>
                    <a:pt x="2851834" y="1781265"/>
                    <a:pt x="2687870" y="1781265"/>
                  </a:cubicBezTo>
                  <a:lnTo>
                    <a:pt x="296883" y="1781265"/>
                  </a:lnTo>
                  <a:cubicBezTo>
                    <a:pt x="132919" y="1781265"/>
                    <a:pt x="0" y="1648346"/>
                    <a:pt x="0" y="1484382"/>
                  </a:cubicBezTo>
                  <a:lnTo>
                    <a:pt x="0" y="296883"/>
                  </a:lnTo>
                  <a:close/>
                </a:path>
              </a:pathLst>
            </a:cu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179" tIns="156212" rIns="227179" bIns="156212" numCol="1" spcCol="1270" anchor="ctr" anchorCtr="0">
              <a:noAutofit/>
            </a:bodyPr>
            <a:lstStyle/>
            <a:p>
              <a:pPr algn="ctr" defTabSz="1655825">
                <a:lnSpc>
                  <a:spcPct val="90000"/>
                </a:lnSpc>
                <a:spcBef>
                  <a:spcPct val="0"/>
                </a:spcBef>
                <a:spcAft>
                  <a:spcPct val="35000"/>
                </a:spcAft>
              </a:pPr>
              <a:r>
                <a:rPr lang="en-US" sz="3400">
                  <a:latin typeface="Arial" panose="020B0604020202020204" pitchFamily="34" charset="0"/>
                  <a:cs typeface="Arial" panose="020B0604020202020204" pitchFamily="34" charset="0"/>
                </a:rPr>
                <a:t>Celebrate the stories</a:t>
              </a:r>
            </a:p>
          </p:txBody>
        </p:sp>
      </p:grpSp>
      <p:sp>
        <p:nvSpPr>
          <p:cNvPr id="13" name="Freeform: Shape 12">
            <a:extLst>
              <a:ext uri="{FF2B5EF4-FFF2-40B4-BE49-F238E27FC236}">
                <a16:creationId xmlns:a16="http://schemas.microsoft.com/office/drawing/2014/main" id="{3099DF01-C512-4EFC-964C-97A7B60B0131}"/>
              </a:ext>
            </a:extLst>
          </p:cNvPr>
          <p:cNvSpPr/>
          <p:nvPr/>
        </p:nvSpPr>
        <p:spPr>
          <a:xfrm>
            <a:off x="3792224" y="5070902"/>
            <a:ext cx="4529305" cy="1147643"/>
          </a:xfrm>
          <a:custGeom>
            <a:avLst/>
            <a:gdLst>
              <a:gd name="connsiteX0" fmla="*/ 0 w 2984753"/>
              <a:gd name="connsiteY0" fmla="*/ 296883 h 1781265"/>
              <a:gd name="connsiteX1" fmla="*/ 296883 w 2984753"/>
              <a:gd name="connsiteY1" fmla="*/ 0 h 1781265"/>
              <a:gd name="connsiteX2" fmla="*/ 2687870 w 2984753"/>
              <a:gd name="connsiteY2" fmla="*/ 0 h 1781265"/>
              <a:gd name="connsiteX3" fmla="*/ 2984753 w 2984753"/>
              <a:gd name="connsiteY3" fmla="*/ 296883 h 1781265"/>
              <a:gd name="connsiteX4" fmla="*/ 2984753 w 2984753"/>
              <a:gd name="connsiteY4" fmla="*/ 1484382 h 1781265"/>
              <a:gd name="connsiteX5" fmla="*/ 2687870 w 2984753"/>
              <a:gd name="connsiteY5" fmla="*/ 1781265 h 1781265"/>
              <a:gd name="connsiteX6" fmla="*/ 296883 w 2984753"/>
              <a:gd name="connsiteY6" fmla="*/ 1781265 h 1781265"/>
              <a:gd name="connsiteX7" fmla="*/ 0 w 2984753"/>
              <a:gd name="connsiteY7" fmla="*/ 1484382 h 1781265"/>
              <a:gd name="connsiteX8" fmla="*/ 0 w 2984753"/>
              <a:gd name="connsiteY8" fmla="*/ 296883 h 178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4753" h="1781265">
                <a:moveTo>
                  <a:pt x="0" y="296883"/>
                </a:moveTo>
                <a:cubicBezTo>
                  <a:pt x="0" y="132919"/>
                  <a:pt x="132919" y="0"/>
                  <a:pt x="296883" y="0"/>
                </a:cubicBezTo>
                <a:lnTo>
                  <a:pt x="2687870" y="0"/>
                </a:lnTo>
                <a:cubicBezTo>
                  <a:pt x="2851834" y="0"/>
                  <a:pt x="2984753" y="132919"/>
                  <a:pt x="2984753" y="296883"/>
                </a:cubicBezTo>
                <a:lnTo>
                  <a:pt x="2984753" y="1484382"/>
                </a:lnTo>
                <a:cubicBezTo>
                  <a:pt x="2984753" y="1648346"/>
                  <a:pt x="2851834" y="1781265"/>
                  <a:pt x="2687870" y="1781265"/>
                </a:cubicBezTo>
                <a:lnTo>
                  <a:pt x="296883" y="1781265"/>
                </a:lnTo>
                <a:cubicBezTo>
                  <a:pt x="132919" y="1781265"/>
                  <a:pt x="0" y="1648346"/>
                  <a:pt x="0" y="1484382"/>
                </a:cubicBezTo>
                <a:lnTo>
                  <a:pt x="0" y="296883"/>
                </a:lnTo>
                <a:close/>
              </a:path>
            </a:pathLst>
          </a:custGeom>
          <a:solidFill>
            <a:srgbClr val="243A5E"/>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179" tIns="156212" rIns="227179" bIns="156212" numCol="1" spcCol="1270" anchor="ctr" anchorCtr="0">
            <a:noAutofit/>
          </a:bodyPr>
          <a:lstStyle/>
          <a:p>
            <a:pPr algn="ctr" defTabSz="1655825">
              <a:lnSpc>
                <a:spcPct val="90000"/>
              </a:lnSpc>
              <a:spcBef>
                <a:spcPct val="0"/>
              </a:spcBef>
              <a:spcAft>
                <a:spcPct val="35000"/>
              </a:spcAft>
            </a:pPr>
            <a:r>
              <a:rPr lang="en-US" sz="3400">
                <a:latin typeface="Arial" panose="020B0604020202020204" pitchFamily="34" charset="0"/>
                <a:cs typeface="Arial" panose="020B0604020202020204" pitchFamily="34" charset="0"/>
              </a:rPr>
              <a:t>Keep hiring</a:t>
            </a:r>
          </a:p>
        </p:txBody>
      </p:sp>
    </p:spTree>
    <p:extLst>
      <p:ext uri="{BB962C8B-B14F-4D97-AF65-F5344CB8AC3E}">
        <p14:creationId xmlns:p14="http://schemas.microsoft.com/office/powerpoint/2010/main" val="2099041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AD8096-862D-AF4F-AC27-A7D8EE090C10}"/>
              </a:ext>
              <a:ext uri="{C183D7F6-B498-43B3-948B-1728B52AA6E4}">
                <adec:decorative xmlns:adec="http://schemas.microsoft.com/office/drawing/2017/decorative" val="1"/>
              </a:ext>
            </a:extLst>
          </p:cNvPr>
          <p:cNvSpPr/>
          <p:nvPr/>
        </p:nvSpPr>
        <p:spPr>
          <a:xfrm>
            <a:off x="6850249" y="0"/>
            <a:ext cx="5341751" cy="6858000"/>
          </a:xfrm>
          <a:prstGeom prst="rect">
            <a:avLst/>
          </a:prstGeom>
          <a:solidFill>
            <a:srgbClr val="26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048600" y="1339985"/>
            <a:ext cx="4945048" cy="2200537"/>
          </a:xfrm>
        </p:spPr>
        <p:txBody>
          <a:bodyPr>
            <a:normAutofit/>
          </a:bodyPr>
          <a:lstStyle/>
          <a:p>
            <a:r>
              <a:rPr lang="en-US" sz="4000" dirty="0">
                <a:solidFill>
                  <a:schemeClr val="bg1"/>
                </a:solidFill>
                <a:latin typeface="Arial Black" panose="020B0604020202020204" pitchFamily="34" charset="0"/>
                <a:cs typeface="Arial Black" panose="020B0604020202020204" pitchFamily="34" charset="0"/>
              </a:rPr>
              <a:t>Roadmap to Mental Wellness in the Workplace</a:t>
            </a:r>
          </a:p>
        </p:txBody>
      </p:sp>
      <p:pic>
        <p:nvPicPr>
          <p:cNvPr id="16" name="Picture 15" descr="A smiling little person sitting in front of a computer in a conference room.">
            <a:extLst>
              <a:ext uri="{FF2B5EF4-FFF2-40B4-BE49-F238E27FC236}">
                <a16:creationId xmlns:a16="http://schemas.microsoft.com/office/drawing/2014/main" id="{9AD4860D-09C1-944B-915F-B6BCD115C305}"/>
              </a:ext>
            </a:extLst>
          </p:cNvPr>
          <p:cNvPicPr>
            <a:picLocks noChangeAspect="1"/>
          </p:cNvPicPr>
          <p:nvPr/>
        </p:nvPicPr>
        <p:blipFill rotWithShape="1">
          <a:blip r:embed="rId2"/>
          <a:srcRect l="28774" r="23151"/>
          <a:stretch/>
        </p:blipFill>
        <p:spPr>
          <a:xfrm>
            <a:off x="-1" y="0"/>
            <a:ext cx="6794133" cy="6867144"/>
          </a:xfrm>
          <a:prstGeom prst="rect">
            <a:avLst/>
          </a:prstGeom>
        </p:spPr>
      </p:pic>
      <p:pic>
        <p:nvPicPr>
          <p:cNvPr id="10" name="Picture 9" descr="Disability:IN logo with the tagline: &quot;Your business partner for disability inclusion.&quot;">
            <a:extLst>
              <a:ext uri="{FF2B5EF4-FFF2-40B4-BE49-F238E27FC236}">
                <a16:creationId xmlns:a16="http://schemas.microsoft.com/office/drawing/2014/main" id="{2F0DB394-B4A7-7447-9175-D0ACCE3E2C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0840" y="5228772"/>
            <a:ext cx="3007102" cy="1190812"/>
          </a:xfrm>
          <a:prstGeom prst="rect">
            <a:avLst/>
          </a:prstGeom>
        </p:spPr>
      </p:pic>
      <p:pic>
        <p:nvPicPr>
          <p:cNvPr id="12" name="Picture 11">
            <a:extLst>
              <a:ext uri="{FF2B5EF4-FFF2-40B4-BE49-F238E27FC236}">
                <a16:creationId xmlns:a16="http://schemas.microsoft.com/office/drawing/2014/main" id="{8298C7AB-125C-7D4F-BE4D-6D96BC588127}"/>
              </a:ext>
              <a:ext uri="{C183D7F6-B498-43B3-948B-1728B52AA6E4}">
                <adec:decorative xmlns:adec="http://schemas.microsoft.com/office/drawing/2017/decorative" val="1"/>
              </a:ext>
            </a:extLst>
          </p:cNvPr>
          <p:cNvPicPr>
            <a:picLocks noChangeAspect="1"/>
          </p:cNvPicPr>
          <p:nvPr/>
        </p:nvPicPr>
        <p:blipFill>
          <a:blip r:embed="rId4" cstate="screen">
            <a:alphaModFix amt="5000"/>
            <a:extLst>
              <a:ext uri="{28A0092B-C50C-407E-A947-70E740481C1C}">
                <a14:useLocalDpi xmlns:a14="http://schemas.microsoft.com/office/drawing/2010/main"/>
              </a:ext>
            </a:extLst>
          </a:blip>
          <a:stretch>
            <a:fillRect/>
          </a:stretch>
        </p:blipFill>
        <p:spPr>
          <a:xfrm>
            <a:off x="8621357" y="-687138"/>
            <a:ext cx="4643630" cy="4643630"/>
          </a:xfrm>
          <a:prstGeom prst="rect">
            <a:avLst/>
          </a:prstGeom>
        </p:spPr>
      </p:pic>
      <p:cxnSp>
        <p:nvCxnSpPr>
          <p:cNvPr id="11" name="Straight Connector 10">
            <a:extLst>
              <a:ext uri="{FF2B5EF4-FFF2-40B4-BE49-F238E27FC236}">
                <a16:creationId xmlns:a16="http://schemas.microsoft.com/office/drawing/2014/main" id="{49B75190-C36B-7C4E-ADDA-A829EE00E067}"/>
              </a:ext>
              <a:ext uri="{C183D7F6-B498-43B3-948B-1728B52AA6E4}">
                <adec:decorative xmlns:adec="http://schemas.microsoft.com/office/drawing/2017/decorative" val="1"/>
              </a:ext>
            </a:extLst>
          </p:cNvPr>
          <p:cNvCxnSpPr>
            <a:cxnSpLocks/>
          </p:cNvCxnSpPr>
          <p:nvPr/>
        </p:nvCxnSpPr>
        <p:spPr>
          <a:xfrm>
            <a:off x="6829086" y="-71618"/>
            <a:ext cx="0" cy="7330697"/>
          </a:xfrm>
          <a:prstGeom prst="line">
            <a:avLst/>
          </a:prstGeom>
          <a:ln w="76200">
            <a:solidFill>
              <a:srgbClr val="047B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844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faded back, stylized image in tones of blue." title="Image of two co-workers speaking in an offi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73"/>
            <a:ext cx="12190271" cy="6857027"/>
          </a:xfrm>
          <a:prstGeom prst="rect">
            <a:avLst/>
          </a:prstGeom>
        </p:spPr>
      </p:pic>
      <p:sp>
        <p:nvSpPr>
          <p:cNvPr id="3" name="Title 2">
            <a:extLst>
              <a:ext uri="{FF2B5EF4-FFF2-40B4-BE49-F238E27FC236}">
                <a16:creationId xmlns:a16="http://schemas.microsoft.com/office/drawing/2014/main" id="{E7063FB3-F3EB-5949-B654-50BBB007E46A}"/>
              </a:ext>
            </a:extLst>
          </p:cNvPr>
          <p:cNvSpPr>
            <a:spLocks noGrp="1"/>
          </p:cNvSpPr>
          <p:nvPr>
            <p:ph type="title"/>
          </p:nvPr>
        </p:nvSpPr>
        <p:spPr>
          <a:xfrm>
            <a:off x="847436" y="365125"/>
            <a:ext cx="10515600" cy="1325563"/>
          </a:xfrm>
        </p:spPr>
        <p:txBody>
          <a:bodyPr/>
          <a:lstStyle/>
          <a:p>
            <a:pPr defTabSz="914225">
              <a:defRPr/>
            </a:pPr>
            <a:r>
              <a:rPr lang="en-US" b="1" dirty="0">
                <a:solidFill>
                  <a:srgbClr val="FFFFFF"/>
                </a:solidFill>
                <a:latin typeface="Arial Black" panose="020B0604020202020204" pitchFamily="34" charset="0"/>
                <a:cs typeface="Arial Black" panose="020B0604020202020204" pitchFamily="34" charset="0"/>
              </a:rPr>
              <a:t>More Information </a:t>
            </a:r>
          </a:p>
        </p:txBody>
      </p:sp>
    </p:spTree>
    <p:extLst>
      <p:ext uri="{BB962C8B-B14F-4D97-AF65-F5344CB8AC3E}">
        <p14:creationId xmlns:p14="http://schemas.microsoft.com/office/powerpoint/2010/main" val="130701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04" y="-202988"/>
            <a:ext cx="10514108" cy="1325375"/>
          </a:xfrm>
        </p:spPr>
        <p:txBody>
          <a:bodyPr>
            <a:normAutofit/>
          </a:bodyPr>
          <a:lstStyle/>
          <a:p>
            <a:r>
              <a:rPr lang="en-US" b="1" dirty="0">
                <a:solidFill>
                  <a:srgbClr val="0070C0"/>
                </a:solidFill>
                <a:latin typeface="Arial" panose="020B0604020202020204" pitchFamily="34" charset="0"/>
                <a:cs typeface="Arial" panose="020B0604020202020204" pitchFamily="34" charset="0"/>
              </a:rPr>
              <a:t>Learn More</a:t>
            </a:r>
            <a:endParaRPr lang="en-US" dirty="0"/>
          </a:p>
        </p:txBody>
      </p:sp>
      <p:sp>
        <p:nvSpPr>
          <p:cNvPr id="10" name="Text Placeholder 2">
            <a:extLst>
              <a:ext uri="{FF2B5EF4-FFF2-40B4-BE49-F238E27FC236}">
                <a16:creationId xmlns:a16="http://schemas.microsoft.com/office/drawing/2014/main" id="{56426ECF-3C73-4736-A4E0-724E1E66C6DD}"/>
              </a:ext>
            </a:extLst>
          </p:cNvPr>
          <p:cNvSpPr txBox="1">
            <a:spLocks/>
          </p:cNvSpPr>
          <p:nvPr/>
        </p:nvSpPr>
        <p:spPr>
          <a:xfrm>
            <a:off x="7059957" y="5345913"/>
            <a:ext cx="4045500" cy="340255"/>
          </a:xfrm>
          <a:prstGeom prst="rect">
            <a:avLst/>
          </a:prstGeom>
        </p:spPr>
        <p:txBody>
          <a:bodyPr vert="horz" lIns="89642" tIns="44821" rIns="89642" bIns="44821" rtlCol="0">
            <a:normAutofit/>
          </a:bodyPr>
          <a:lstStyle>
            <a:lvl1pPr marL="233149" indent="-233149" algn="l" defTabSz="932597" rtl="0" eaLnBrk="1" latinLnBrk="0" hangingPunct="1">
              <a:lnSpc>
                <a:spcPct val="90000"/>
              </a:lnSpc>
              <a:spcBef>
                <a:spcPts val="1020"/>
              </a:spcBef>
              <a:buFont typeface="Arial"/>
              <a:buChar char="•"/>
              <a:defRPr sz="2856" kern="1200">
                <a:solidFill>
                  <a:srgbClr val="262C65"/>
                </a:solidFill>
                <a:latin typeface="+mn-lt"/>
                <a:ea typeface="+mn-ea"/>
                <a:cs typeface="+mn-cs"/>
              </a:defRPr>
            </a:lvl1pPr>
            <a:lvl2pPr marL="699447" indent="-233149" algn="l" defTabSz="932597" rtl="0" eaLnBrk="1" latinLnBrk="0" hangingPunct="1">
              <a:lnSpc>
                <a:spcPct val="90000"/>
              </a:lnSpc>
              <a:spcBef>
                <a:spcPts val="510"/>
              </a:spcBef>
              <a:buFont typeface="Arial"/>
              <a:buChar char="•"/>
              <a:defRPr sz="2448" kern="1200">
                <a:solidFill>
                  <a:srgbClr val="262C65"/>
                </a:solidFill>
                <a:latin typeface="+mn-lt"/>
                <a:ea typeface="+mn-ea"/>
                <a:cs typeface="+mn-cs"/>
              </a:defRPr>
            </a:lvl2pPr>
            <a:lvl3pPr marL="1165746" indent="-233149" algn="l" defTabSz="932597" rtl="0" eaLnBrk="1" latinLnBrk="0" hangingPunct="1">
              <a:lnSpc>
                <a:spcPct val="90000"/>
              </a:lnSpc>
              <a:spcBef>
                <a:spcPts val="510"/>
              </a:spcBef>
              <a:buFont typeface="Arial"/>
              <a:buChar char="•"/>
              <a:defRPr sz="2040" kern="1200">
                <a:solidFill>
                  <a:srgbClr val="262C65"/>
                </a:solidFill>
                <a:latin typeface="+mn-lt"/>
                <a:ea typeface="+mn-ea"/>
                <a:cs typeface="+mn-cs"/>
              </a:defRPr>
            </a:lvl3pPr>
            <a:lvl4pPr marL="1632044" indent="-233149" algn="l" defTabSz="932597" rtl="0" eaLnBrk="1" latinLnBrk="0" hangingPunct="1">
              <a:lnSpc>
                <a:spcPct val="90000"/>
              </a:lnSpc>
              <a:spcBef>
                <a:spcPts val="510"/>
              </a:spcBef>
              <a:buFont typeface="Arial"/>
              <a:buChar char="•"/>
              <a:defRPr sz="1836" kern="1200">
                <a:solidFill>
                  <a:srgbClr val="262C65"/>
                </a:solidFill>
                <a:latin typeface="+mn-lt"/>
                <a:ea typeface="+mn-ea"/>
                <a:cs typeface="+mn-cs"/>
              </a:defRPr>
            </a:lvl4pPr>
            <a:lvl5pPr marL="2098342" indent="-233149" algn="l" defTabSz="932597" rtl="0" eaLnBrk="1" latinLnBrk="0" hangingPunct="1">
              <a:lnSpc>
                <a:spcPct val="90000"/>
              </a:lnSpc>
              <a:spcBef>
                <a:spcPts val="510"/>
              </a:spcBef>
              <a:buFont typeface="Arial"/>
              <a:buChar char="•"/>
              <a:defRPr sz="1836" kern="1200">
                <a:solidFill>
                  <a:srgbClr val="262C65"/>
                </a:solidFill>
                <a:latin typeface="+mn-lt"/>
                <a:ea typeface="+mn-ea"/>
                <a:cs typeface="+mn-cs"/>
              </a:defRPr>
            </a:lvl5pPr>
            <a:lvl6pPr marL="2564641"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a:buChar char="•"/>
              <a:defRPr sz="1836" kern="1200">
                <a:solidFill>
                  <a:schemeClr val="tx1"/>
                </a:solidFill>
                <a:latin typeface="+mn-lt"/>
                <a:ea typeface="+mn-ea"/>
                <a:cs typeface="+mn-cs"/>
              </a:defRPr>
            </a:lvl9pPr>
          </a:lstStyle>
          <a:p>
            <a:pPr marL="0" indent="0">
              <a:buNone/>
            </a:pPr>
            <a:r>
              <a:rPr lang="en-US" sz="1568" b="1">
                <a:solidFill>
                  <a:schemeClr val="tx1">
                    <a:lumMod val="50000"/>
                  </a:schemeClr>
                </a:solidFill>
              </a:rPr>
              <a:t>supportedemployment@microsoft.com</a:t>
            </a:r>
          </a:p>
        </p:txBody>
      </p:sp>
      <p:pic>
        <p:nvPicPr>
          <p:cNvPr id="12" name="Graphic 11" descr="Envelope">
            <a:extLst>
              <a:ext uri="{FF2B5EF4-FFF2-40B4-BE49-F238E27FC236}">
                <a16:creationId xmlns:a16="http://schemas.microsoft.com/office/drawing/2014/main" id="{AA920719-8684-4B55-85D1-5D347D2DA86D}"/>
              </a:ext>
            </a:extLst>
          </p:cNvPr>
          <p:cNvPicPr>
            <a:picLocks noChangeAspect="1"/>
          </p:cNvPicPr>
          <p:nvPr/>
        </p:nvPicPr>
        <p:blipFill>
          <a:blip/>
          <a:stretch>
            <a:fillRect/>
          </a:stretch>
        </p:blipFill>
        <p:spPr>
          <a:xfrm>
            <a:off x="6352320" y="5224702"/>
            <a:ext cx="520018" cy="582676"/>
          </a:xfrm>
          <a:prstGeom prst="rect">
            <a:avLst/>
          </a:prstGeom>
        </p:spPr>
      </p:pic>
      <p:grpSp>
        <p:nvGrpSpPr>
          <p:cNvPr id="13" name="Group 12" descr="A group of 4 screenshots are shown. They depict separate YouTube videos with a paused frame in each, and with a playbutton. ">
            <a:extLst>
              <a:ext uri="{FF2B5EF4-FFF2-40B4-BE49-F238E27FC236}">
                <a16:creationId xmlns:a16="http://schemas.microsoft.com/office/drawing/2014/main" id="{A5126750-EC78-42AB-B542-AAC5761FF105}"/>
              </a:ext>
            </a:extLst>
          </p:cNvPr>
          <p:cNvGrpSpPr/>
          <p:nvPr/>
        </p:nvGrpSpPr>
        <p:grpSpPr>
          <a:xfrm>
            <a:off x="6369033" y="1244512"/>
            <a:ext cx="5429935" cy="3744100"/>
            <a:chOff x="6496745" y="1268970"/>
            <a:chExt cx="5538816" cy="3819177"/>
          </a:xfrm>
        </p:grpSpPr>
        <p:grpSp>
          <p:nvGrpSpPr>
            <p:cNvPr id="14" name="Group 13">
              <a:extLst>
                <a:ext uri="{FF2B5EF4-FFF2-40B4-BE49-F238E27FC236}">
                  <a16:creationId xmlns:a16="http://schemas.microsoft.com/office/drawing/2014/main" id="{247ED2DE-D51D-4EA7-8D4E-8D7B44FC29BC}"/>
                </a:ext>
              </a:extLst>
            </p:cNvPr>
            <p:cNvGrpSpPr/>
            <p:nvPr/>
          </p:nvGrpSpPr>
          <p:grpSpPr>
            <a:xfrm>
              <a:off x="6496745" y="1268970"/>
              <a:ext cx="2768089" cy="1877177"/>
              <a:chOff x="0" y="0"/>
              <a:chExt cx="1644534" cy="1115665"/>
            </a:xfrm>
          </p:grpSpPr>
          <p:pic>
            <p:nvPicPr>
              <p:cNvPr id="18" name="Picture 17" descr="Woman seated in an office building, smiles, with a play button">
                <a:hlinkClick r:id="rId3"/>
                <a:extLst>
                  <a:ext uri="{FF2B5EF4-FFF2-40B4-BE49-F238E27FC236}">
                    <a16:creationId xmlns:a16="http://schemas.microsoft.com/office/drawing/2014/main" id="{89E59B4E-84A6-4514-ACEB-75077CBBF2BC}"/>
                  </a:ext>
                </a:extLst>
              </p:cNvPr>
              <p:cNvPicPr>
                <a:picLocks noChangeAspect="1"/>
              </p:cNvPicPr>
              <p:nvPr/>
            </p:nvPicPr>
            <p:blipFill rotWithShape="1">
              <a:blip r:embed="rId4"/>
              <a:srcRect/>
              <a:stretch/>
            </p:blipFill>
            <p:spPr>
              <a:xfrm>
                <a:off x="0" y="0"/>
                <a:ext cx="1644534" cy="1115665"/>
              </a:xfrm>
              <a:prstGeom prst="rect">
                <a:avLst/>
              </a:prstGeom>
            </p:spPr>
          </p:pic>
          <p:pic>
            <p:nvPicPr>
              <p:cNvPr id="19" name="Picture 18">
                <a:extLst>
                  <a:ext uri="{FF2B5EF4-FFF2-40B4-BE49-F238E27FC236}">
                    <a16:creationId xmlns:a16="http://schemas.microsoft.com/office/drawing/2014/main" id="{F3E9F6D4-34BD-41CA-97D3-1A4128A0978C}"/>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701437" y="439620"/>
                <a:ext cx="267429" cy="212015"/>
              </a:xfrm>
              <a:prstGeom prst="roundRect">
                <a:avLst/>
              </a:prstGeom>
              <a:ln w="38100" cap="sq">
                <a:no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grpSp>
        <p:pic>
          <p:nvPicPr>
            <p:cNvPr id="15" name="Picture 14" descr="Man wearing a hat and a reflective vest standing in a garden area with trees, with a play button">
              <a:hlinkClick r:id="rId6"/>
              <a:extLst>
                <a:ext uri="{FF2B5EF4-FFF2-40B4-BE49-F238E27FC236}">
                  <a16:creationId xmlns:a16="http://schemas.microsoft.com/office/drawing/2014/main" id="{6E464B3A-451E-4621-A546-67F3DC79C192}"/>
                </a:ext>
              </a:extLst>
            </p:cNvPr>
            <p:cNvPicPr/>
            <p:nvPr/>
          </p:nvPicPr>
          <p:blipFill rotWithShape="1">
            <a:blip r:embed="rId7" cstate="print">
              <a:extLst>
                <a:ext uri="{28A0092B-C50C-407E-A947-70E740481C1C}">
                  <a14:useLocalDpi xmlns:a14="http://schemas.microsoft.com/office/drawing/2010/main" val="0"/>
                </a:ext>
              </a:extLst>
            </a:blip>
            <a:srcRect b="3407"/>
            <a:stretch/>
          </p:blipFill>
          <p:spPr bwMode="auto">
            <a:xfrm>
              <a:off x="6566332" y="3487767"/>
              <a:ext cx="2530580" cy="15237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6" name="Picture 15" descr="Woman standing in a warehouse with a reflective vest, with a play button">
              <a:hlinkClick r:id="rId8"/>
              <a:extLst>
                <a:ext uri="{FF2B5EF4-FFF2-40B4-BE49-F238E27FC236}">
                  <a16:creationId xmlns:a16="http://schemas.microsoft.com/office/drawing/2014/main" id="{5576F262-70CD-4D8D-BD2D-B27BDBF32729}"/>
                </a:ext>
              </a:extLst>
            </p:cNvPr>
            <p:cNvPicPr/>
            <p:nvPr/>
          </p:nvPicPr>
          <p:blipFill rotWithShape="1">
            <a:blip r:embed="rId9">
              <a:extLst>
                <a:ext uri="{28A0092B-C50C-407E-A947-70E740481C1C}">
                  <a14:useLocalDpi xmlns:a14="http://schemas.microsoft.com/office/drawing/2010/main" val="0"/>
                </a:ext>
              </a:extLst>
            </a:blip>
            <a:srcRect b="7090"/>
            <a:stretch/>
          </p:blipFill>
          <p:spPr bwMode="auto">
            <a:xfrm>
              <a:off x="9264834" y="1268971"/>
              <a:ext cx="2770727" cy="1744084"/>
            </a:xfrm>
            <a:prstGeom prst="rect">
              <a:avLst/>
            </a:prstGeom>
            <a:noFill/>
          </p:spPr>
        </p:pic>
        <p:pic>
          <p:nvPicPr>
            <p:cNvPr id="17" name="Picture 16" descr="Man standing in an office building adjusts his shirt, with a play button">
              <a:hlinkClick r:id="rId10"/>
              <a:extLst>
                <a:ext uri="{FF2B5EF4-FFF2-40B4-BE49-F238E27FC236}">
                  <a16:creationId xmlns:a16="http://schemas.microsoft.com/office/drawing/2014/main" id="{BCE54F23-7EA5-4420-8AED-04B353BF9BA8}"/>
                </a:ext>
              </a:extLst>
            </p:cNvPr>
            <p:cNvPicPr/>
            <p:nvPr/>
          </p:nvPicPr>
          <p:blipFill rotWithShape="1">
            <a:blip r:embed="rId11">
              <a:extLst>
                <a:ext uri="{28A0092B-C50C-407E-A947-70E740481C1C}">
                  <a14:useLocalDpi xmlns:a14="http://schemas.microsoft.com/office/drawing/2010/main" val="0"/>
                </a:ext>
              </a:extLst>
            </a:blip>
            <a:srcRect t="3456" r="6845" b="12181"/>
            <a:stretch/>
          </p:blipFill>
          <p:spPr bwMode="auto">
            <a:xfrm>
              <a:off x="9264834" y="3447821"/>
              <a:ext cx="2687823" cy="1640326"/>
            </a:xfrm>
            <a:prstGeom prst="rect">
              <a:avLst/>
            </a:prstGeom>
            <a:noFill/>
          </p:spPr>
        </p:pic>
      </p:grpSp>
      <p:pic>
        <p:nvPicPr>
          <p:cNvPr id="20" name="Graphic 19" descr="Monitor">
            <a:extLst>
              <a:ext uri="{FF2B5EF4-FFF2-40B4-BE49-F238E27FC236}">
                <a16:creationId xmlns:a16="http://schemas.microsoft.com/office/drawing/2014/main" id="{38323EAF-111B-49FE-B13D-B2ACA74E3941}"/>
              </a:ext>
            </a:extLst>
          </p:cNvPr>
          <p:cNvPicPr>
            <a:picLocks noChangeAspect="1"/>
          </p:cNvPicPr>
          <p:nvPr/>
        </p:nvPicPr>
        <p:blipFill>
          <a:blip/>
          <a:stretch>
            <a:fillRect/>
          </a:stretch>
        </p:blipFill>
        <p:spPr>
          <a:xfrm>
            <a:off x="1111176" y="5208456"/>
            <a:ext cx="521587" cy="584434"/>
          </a:xfrm>
          <a:prstGeom prst="rect">
            <a:avLst/>
          </a:prstGeom>
        </p:spPr>
      </p:pic>
      <p:sp>
        <p:nvSpPr>
          <p:cNvPr id="21" name="Rectangle 20">
            <a:extLst>
              <a:ext uri="{FF2B5EF4-FFF2-40B4-BE49-F238E27FC236}">
                <a16:creationId xmlns:a16="http://schemas.microsoft.com/office/drawing/2014/main" id="{2A3EB7B8-DFF3-4A66-8391-8DD885965BD6}"/>
              </a:ext>
            </a:extLst>
          </p:cNvPr>
          <p:cNvSpPr/>
          <p:nvPr/>
        </p:nvSpPr>
        <p:spPr>
          <a:xfrm>
            <a:off x="1820383" y="5345913"/>
            <a:ext cx="3093636" cy="307761"/>
          </a:xfrm>
          <a:prstGeom prst="rect">
            <a:avLst/>
          </a:prstGeom>
        </p:spPr>
        <p:txBody>
          <a:bodyPr wrap="square">
            <a:spAutoFit/>
          </a:bodyPr>
          <a:lstStyle/>
          <a:p>
            <a:pPr algn="ctr" defTabSz="914102" fontAlgn="base">
              <a:lnSpc>
                <a:spcPct val="90000"/>
              </a:lnSpc>
              <a:spcBef>
                <a:spcPct val="0"/>
              </a:spcBef>
              <a:spcAft>
                <a:spcPct val="0"/>
              </a:spcAft>
            </a:pPr>
            <a:r>
              <a:rPr lang="en-US" sz="1568" b="1">
                <a:solidFill>
                  <a:schemeClr val="tx1">
                    <a:lumMod val="50000"/>
                  </a:schemeClr>
                </a:solidFill>
              </a:rPr>
              <a:t>aka.ms/</a:t>
            </a:r>
            <a:r>
              <a:rPr lang="en-US" sz="1568" b="1" err="1">
                <a:solidFill>
                  <a:schemeClr val="tx1">
                    <a:lumMod val="50000"/>
                  </a:schemeClr>
                </a:solidFill>
              </a:rPr>
              <a:t>supportedemployment</a:t>
            </a:r>
            <a:endParaRPr lang="en-US" sz="1568" b="1">
              <a:solidFill>
                <a:schemeClr val="tx1">
                  <a:lumMod val="50000"/>
                </a:schemeClr>
              </a:solidFill>
            </a:endParaRPr>
          </a:p>
        </p:txBody>
      </p:sp>
      <p:pic>
        <p:nvPicPr>
          <p:cNvPr id="3" name="Picture 2" descr="Screenshot of Microsoft Program Toolkit- Real Estate and Facilities Supported Employment Program">
            <a:extLst>
              <a:ext uri="{FF2B5EF4-FFF2-40B4-BE49-F238E27FC236}">
                <a16:creationId xmlns:a16="http://schemas.microsoft.com/office/drawing/2014/main" id="{428FEF9E-9421-45AD-8FD7-35B871F8189E}"/>
              </a:ext>
            </a:extLst>
          </p:cNvPr>
          <p:cNvPicPr>
            <a:picLocks noChangeAspect="1"/>
          </p:cNvPicPr>
          <p:nvPr/>
        </p:nvPicPr>
        <p:blipFill rotWithShape="1">
          <a:blip r:embed="rId12"/>
          <a:srcRect l="1353" t="707"/>
          <a:stretch/>
        </p:blipFill>
        <p:spPr>
          <a:xfrm>
            <a:off x="1111176" y="1282486"/>
            <a:ext cx="4239932" cy="3656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9824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2" name="Title 1"/>
          <p:cNvSpPr>
            <a:spLocks noGrp="1"/>
          </p:cNvSpPr>
          <p:nvPr>
            <p:ph type="title"/>
          </p:nvPr>
        </p:nvSpPr>
        <p:spPr>
          <a:xfrm>
            <a:off x="557193" y="3117587"/>
            <a:ext cx="11074585" cy="622836"/>
          </a:xfrm>
        </p:spPr>
        <p:txBody>
          <a:bodyPr>
            <a:normAutofit fontScale="90000"/>
          </a:bodyPr>
          <a:lstStyle/>
          <a:p>
            <a:r>
              <a:rPr lang="en-US" dirty="0">
                <a:solidFill>
                  <a:schemeClr val="bg1"/>
                </a:solidFill>
                <a:latin typeface="Arial Black" panose="020B0604020202020204" pitchFamily="34" charset="0"/>
                <a:cs typeface="Arial Black" panose="020B0604020202020204" pitchFamily="34" charset="0"/>
              </a:rPr>
              <a:t>Amazon Alternative Workforce Supplier Program</a:t>
            </a:r>
            <a:endParaRPr lang="en-US" dirty="0">
              <a:solidFill>
                <a:schemeClr val="bg1"/>
              </a:solidFill>
            </a:endParaRPr>
          </a:p>
        </p:txBody>
      </p:sp>
      <p:sp>
        <p:nvSpPr>
          <p:cNvPr id="10" name="Content Placeholder 9">
            <a:extLst>
              <a:ext uri="{FF2B5EF4-FFF2-40B4-BE49-F238E27FC236}">
                <a16:creationId xmlns:a16="http://schemas.microsoft.com/office/drawing/2014/main" id="{20449769-C89C-48A9-A023-B3E6241175B9}"/>
              </a:ext>
            </a:extLst>
          </p:cNvPr>
          <p:cNvSpPr>
            <a:spLocks noGrp="1"/>
          </p:cNvSpPr>
          <p:nvPr>
            <p:ph idx="1"/>
          </p:nvPr>
        </p:nvSpPr>
        <p:spPr>
          <a:xfrm>
            <a:off x="557193" y="4400167"/>
            <a:ext cx="10590705" cy="1249240"/>
          </a:xfrm>
        </p:spPr>
        <p:txBody>
          <a:bodyPr>
            <a:noAutofit/>
          </a:bodyPr>
          <a:lstStyle/>
          <a:p>
            <a:pPr marL="0" indent="0">
              <a:buNone/>
            </a:pPr>
            <a:r>
              <a:rPr lang="en-US" sz="3200" dirty="0">
                <a:solidFill>
                  <a:schemeClr val="bg1"/>
                </a:solidFill>
                <a:cs typeface="Arial Black" panose="020B0604020202020204" pitchFamily="34" charset="0"/>
              </a:rPr>
              <a:t>Presenters</a:t>
            </a:r>
          </a:p>
          <a:p>
            <a:r>
              <a:rPr lang="en-US" sz="3200" dirty="0">
                <a:solidFill>
                  <a:schemeClr val="bg1"/>
                </a:solidFill>
              </a:rPr>
              <a:t>Lee Whitley, Senior Program Manager, Launch and Learning</a:t>
            </a:r>
          </a:p>
          <a:p>
            <a:r>
              <a:rPr lang="en-US" sz="3200" dirty="0">
                <a:solidFill>
                  <a:schemeClr val="bg1"/>
                </a:solidFill>
              </a:rPr>
              <a:t>Ilia </a:t>
            </a:r>
            <a:r>
              <a:rPr lang="en-US" sz="3200" dirty="0" err="1">
                <a:solidFill>
                  <a:schemeClr val="bg1"/>
                </a:solidFill>
              </a:rPr>
              <a:t>Movchan</a:t>
            </a:r>
            <a:r>
              <a:rPr lang="en-US" sz="3200" dirty="0">
                <a:solidFill>
                  <a:schemeClr val="bg1"/>
                </a:solidFill>
              </a:rPr>
              <a:t>, Senior Program Manager, Vendor Management</a:t>
            </a:r>
          </a:p>
        </p:txBody>
      </p:sp>
    </p:spTree>
    <p:extLst>
      <p:ext uri="{BB962C8B-B14F-4D97-AF65-F5344CB8AC3E}">
        <p14:creationId xmlns:p14="http://schemas.microsoft.com/office/powerpoint/2010/main" val="1114359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7064A-6179-4C44-AC31-76D802065C40}"/>
              </a:ext>
            </a:extLst>
          </p:cNvPr>
          <p:cNvSpPr/>
          <p:nvPr/>
        </p:nvSpPr>
        <p:spPr>
          <a:xfrm>
            <a:off x="1" y="5876119"/>
            <a:ext cx="4943474" cy="307777"/>
          </a:xfrm>
          <a:prstGeom prst="rect">
            <a:avLst/>
          </a:prstGeom>
        </p:spPr>
        <p:txBody>
          <a:bodyPr wrap="square">
            <a:spAutoFit/>
          </a:bodyPr>
          <a:lstStyle/>
          <a:p>
            <a:pPr>
              <a:defRPr/>
            </a:pPr>
            <a:r>
              <a:rPr lang="en-US" sz="1400" i="1" dirty="0">
                <a:solidFill>
                  <a:srgbClr val="002060"/>
                </a:solidFill>
                <a:latin typeface="Arial" panose="020B0604020202020204" pitchFamily="34" charset="0"/>
                <a:cs typeface="Arial" panose="020B0604020202020204" pitchFamily="34" charset="0"/>
              </a:rPr>
              <a:t>Learn more about AWSP at : </a:t>
            </a:r>
            <a:r>
              <a:rPr lang="en-US" sz="1400" b="1" i="1" dirty="0">
                <a:solidFill>
                  <a:srgbClr val="047BC1"/>
                </a:solidFill>
                <a:latin typeface="Arial" panose="020B0604020202020204" pitchFamily="34" charset="0"/>
                <a:cs typeface="Arial" panose="020B0604020202020204" pitchFamily="34" charset="0"/>
              </a:rPr>
              <a:t>www.amazon.com/allabilites</a:t>
            </a:r>
          </a:p>
        </p:txBody>
      </p:sp>
      <p:sp>
        <p:nvSpPr>
          <p:cNvPr id="10" name="Rectangle 9">
            <a:extLst>
              <a:ext uri="{FF2B5EF4-FFF2-40B4-BE49-F238E27FC236}">
                <a16:creationId xmlns:a16="http://schemas.microsoft.com/office/drawing/2014/main" id="{1925628D-EE2B-EE44-90E5-D9B10184882F}"/>
              </a:ext>
            </a:extLst>
          </p:cNvPr>
          <p:cNvSpPr/>
          <p:nvPr/>
        </p:nvSpPr>
        <p:spPr>
          <a:xfrm>
            <a:off x="199712" y="3045811"/>
            <a:ext cx="5718377" cy="2616101"/>
          </a:xfrm>
          <a:prstGeom prst="rect">
            <a:avLst/>
          </a:prstGeom>
        </p:spPr>
        <p:txBody>
          <a:bodyPr wrap="square">
            <a:spAutoFit/>
          </a:bodyPr>
          <a:lstStyle/>
          <a:p>
            <a:pPr marL="342900" indent="-342900">
              <a:spcAft>
                <a:spcPts val="600"/>
              </a:spcAft>
              <a:buFont typeface="Arial" panose="020B0604020202020204" pitchFamily="34" charset="0"/>
              <a:buChar char="•"/>
            </a:pPr>
            <a:r>
              <a:rPr lang="en-US" dirty="0">
                <a:solidFill>
                  <a:srgbClr val="21306F"/>
                </a:solidFill>
                <a:latin typeface="Arial" panose="020B0604020202020204" pitchFamily="34" charset="0"/>
                <a:cs typeface="Arial" panose="020B0604020202020204" pitchFamily="34" charset="0"/>
              </a:rPr>
              <a:t>Focus is on fulfillment center roles</a:t>
            </a:r>
          </a:p>
          <a:p>
            <a:pPr marL="342900" indent="-342900">
              <a:spcAft>
                <a:spcPts val="600"/>
              </a:spcAft>
              <a:buFont typeface="Arial" panose="020B0604020202020204" pitchFamily="34" charset="0"/>
              <a:buChar char="•"/>
            </a:pPr>
            <a:r>
              <a:rPr lang="en-US" dirty="0">
                <a:solidFill>
                  <a:srgbClr val="21306F"/>
                </a:solidFill>
                <a:latin typeface="Arial" panose="020B0604020202020204" pitchFamily="34" charset="0"/>
                <a:cs typeface="Arial" panose="020B0604020202020204" pitchFamily="34" charset="0"/>
              </a:rPr>
              <a:t>11 suppliers across 12 states (US) and 2 suppliers in 2 provinces (Canada)</a:t>
            </a:r>
          </a:p>
          <a:p>
            <a:pPr marL="342900" indent="-342900">
              <a:spcAft>
                <a:spcPts val="600"/>
              </a:spcAft>
              <a:buFont typeface="Arial" panose="020B0604020202020204" pitchFamily="34" charset="0"/>
              <a:buChar char="•"/>
            </a:pPr>
            <a:r>
              <a:rPr lang="en-US" dirty="0">
                <a:solidFill>
                  <a:srgbClr val="21306F"/>
                </a:solidFill>
                <a:latin typeface="Arial" panose="020B0604020202020204" pitchFamily="34" charset="0"/>
                <a:cs typeface="Arial" panose="020B0604020202020204" pitchFamily="34" charset="0"/>
              </a:rPr>
              <a:t>1,341 hires since 2015 across 50 Amazon locations</a:t>
            </a:r>
          </a:p>
          <a:p>
            <a:pPr marL="342900" indent="-342900">
              <a:spcAft>
                <a:spcPts val="600"/>
              </a:spcAft>
              <a:buFont typeface="Arial" panose="020B0604020202020204" pitchFamily="34" charset="0"/>
              <a:buChar char="•"/>
            </a:pPr>
            <a:r>
              <a:rPr lang="en-US" dirty="0">
                <a:solidFill>
                  <a:srgbClr val="21306F"/>
                </a:solidFill>
                <a:latin typeface="Arial" panose="020B0604020202020204" pitchFamily="34" charset="0"/>
                <a:cs typeface="Arial" panose="020B0604020202020204" pitchFamily="34" charset="0"/>
              </a:rPr>
              <a:t>Aligns and enhances Amazon core values</a:t>
            </a:r>
          </a:p>
          <a:p>
            <a:pPr marL="342900" indent="-342900">
              <a:spcAft>
                <a:spcPts val="600"/>
              </a:spcAft>
              <a:buFont typeface="Arial" panose="020B0604020202020204" pitchFamily="34" charset="0"/>
              <a:buChar char="•"/>
            </a:pPr>
            <a:r>
              <a:rPr lang="en-US" dirty="0">
                <a:solidFill>
                  <a:srgbClr val="21306F"/>
                </a:solidFill>
                <a:latin typeface="Arial" panose="020B0604020202020204" pitchFamily="34" charset="0"/>
                <a:cs typeface="Arial" panose="020B0604020202020204" pitchFamily="34" charset="0"/>
              </a:rPr>
              <a:t>Metrics show multiple layers of success including better than average attendance &amp; attrition </a:t>
            </a:r>
          </a:p>
        </p:txBody>
      </p:sp>
      <p:sp>
        <p:nvSpPr>
          <p:cNvPr id="3" name="Content Placeholder 2"/>
          <p:cNvSpPr>
            <a:spLocks noGrp="1"/>
          </p:cNvSpPr>
          <p:nvPr>
            <p:ph idx="1"/>
          </p:nvPr>
        </p:nvSpPr>
        <p:spPr>
          <a:xfrm>
            <a:off x="296295" y="1527258"/>
            <a:ext cx="11695993" cy="1196213"/>
          </a:xfrm>
        </p:spPr>
        <p:txBody>
          <a:bodyPr>
            <a:noAutofit/>
          </a:bodyPr>
          <a:lstStyle/>
          <a:p>
            <a:pPr marL="0" indent="0">
              <a:lnSpc>
                <a:spcPct val="100000"/>
              </a:lnSpc>
              <a:buNone/>
            </a:pPr>
            <a:r>
              <a:rPr lang="en-US" sz="2100" b="1" dirty="0">
                <a:solidFill>
                  <a:srgbClr val="262D64"/>
                </a:solidFill>
                <a:latin typeface="Arial" panose="020B0604020202020204" pitchFamily="34" charset="0"/>
                <a:cs typeface="Arial" panose="020B0604020202020204" pitchFamily="34" charset="0"/>
              </a:rPr>
              <a:t>The Amazon Alternative Workforce Supplier Program (AWSP) is a new staffing program tailored to meet the needs of individuals who have traditionally faced obstacles to both entering and advancing in the workplace, beginning with People with Disabilities.</a:t>
            </a:r>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38588" y="3096549"/>
            <a:ext cx="5953700" cy="2350745"/>
          </a:xfrm>
          <a:prstGeom prst="rect">
            <a:avLst/>
          </a:prstGeom>
        </p:spPr>
      </p:pic>
      <p:sp>
        <p:nvSpPr>
          <p:cNvPr id="16" name="Title 1"/>
          <p:cNvSpPr>
            <a:spLocks noGrp="1"/>
          </p:cNvSpPr>
          <p:nvPr>
            <p:ph type="title"/>
          </p:nvPr>
        </p:nvSpPr>
        <p:spPr>
          <a:xfrm>
            <a:off x="201168" y="-203504"/>
            <a:ext cx="10515600" cy="1325563"/>
          </a:xfrm>
        </p:spPr>
        <p:txBody>
          <a:bodyPr>
            <a:normAutofit/>
          </a:bodyPr>
          <a:lstStyle/>
          <a:p>
            <a:r>
              <a:rPr lang="en-US" b="1" dirty="0">
                <a:solidFill>
                  <a:srgbClr val="0070C0"/>
                </a:solidFill>
                <a:latin typeface="Arial" panose="020B0604020202020204" pitchFamily="34" charset="0"/>
                <a:cs typeface="Arial" panose="020B0604020202020204" pitchFamily="34" charset="0"/>
              </a:rPr>
              <a:t>Overview</a:t>
            </a:r>
            <a:endParaRPr lang="en-US" sz="4400" dirty="0"/>
          </a:p>
        </p:txBody>
      </p:sp>
    </p:spTree>
    <p:extLst>
      <p:ext uri="{BB962C8B-B14F-4D97-AF65-F5344CB8AC3E}">
        <p14:creationId xmlns:p14="http://schemas.microsoft.com/office/powerpoint/2010/main" val="835197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1A63145-FA15-E344-B5BC-43C393A23D6D}"/>
              </a:ext>
              <a:ext uri="{C183D7F6-B498-43B3-948B-1728B52AA6E4}">
                <adec:decorative xmlns:adec="http://schemas.microsoft.com/office/drawing/2017/decorative" val="1"/>
              </a:ext>
            </a:extLst>
          </p:cNvPr>
          <p:cNvCxnSpPr/>
          <p:nvPr/>
        </p:nvCxnSpPr>
        <p:spPr>
          <a:xfrm>
            <a:off x="0" y="2260449"/>
            <a:ext cx="240195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Black woman in electric wheelchair, simultaneously on laptop and cell phone.">
            <a:extLst>
              <a:ext uri="{FF2B5EF4-FFF2-40B4-BE49-F238E27FC236}">
                <a16:creationId xmlns:a16="http://schemas.microsoft.com/office/drawing/2014/main" id="{E0022AFD-1FAD-0E41-881F-180B162C8FDA}"/>
              </a:ext>
            </a:extLst>
          </p:cNvPr>
          <p:cNvPicPr>
            <a:picLocks noChangeAspect="1"/>
          </p:cNvPicPr>
          <p:nvPr/>
        </p:nvPicPr>
        <p:blipFill rotWithShape="1">
          <a:blip r:embed="rId3"/>
          <a:srcRect l="39654" r="21327"/>
          <a:stretch/>
        </p:blipFill>
        <p:spPr>
          <a:xfrm>
            <a:off x="7181269" y="-19766"/>
            <a:ext cx="5010732" cy="6249650"/>
          </a:xfrm>
          <a:prstGeom prst="rect">
            <a:avLst/>
          </a:prstGeom>
        </p:spPr>
      </p:pic>
      <p:sp>
        <p:nvSpPr>
          <p:cNvPr id="8" name="Content Placeholder 2">
            <a:extLst>
              <a:ext uri="{FF2B5EF4-FFF2-40B4-BE49-F238E27FC236}">
                <a16:creationId xmlns:a16="http://schemas.microsoft.com/office/drawing/2014/main" id="{D0DE723C-42E9-9348-9836-1D2D59720FEF}"/>
              </a:ext>
            </a:extLst>
          </p:cNvPr>
          <p:cNvSpPr txBox="1">
            <a:spLocks/>
          </p:cNvSpPr>
          <p:nvPr/>
        </p:nvSpPr>
        <p:spPr>
          <a:xfrm>
            <a:off x="271148" y="1590232"/>
            <a:ext cx="6563606" cy="4392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rgbClr val="262C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62C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62C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1600"/>
              </a:spcBef>
              <a:buFont typeface="Arial"/>
              <a:buNone/>
            </a:pPr>
            <a:r>
              <a:rPr lang="en-US" sz="2400" b="1" dirty="0">
                <a:solidFill>
                  <a:schemeClr val="tx2"/>
                </a:solidFill>
                <a:latin typeface="Arial" panose="020B0604020202020204" pitchFamily="34" charset="0"/>
                <a:cs typeface="Arial" panose="020B0604020202020204" pitchFamily="34" charset="0"/>
              </a:rPr>
              <a:t>Culture and Process</a:t>
            </a:r>
          </a:p>
          <a:p>
            <a:pPr marL="0" indent="0">
              <a:lnSpc>
                <a:spcPct val="120000"/>
              </a:lnSpc>
              <a:spcBef>
                <a:spcPts val="1600"/>
              </a:spcBef>
              <a:buFont typeface="Arial"/>
              <a:buNone/>
            </a:pPr>
            <a:endParaRPr lang="en-US" sz="2400" dirty="0">
              <a:solidFill>
                <a:srgbClr val="002060"/>
              </a:solidFill>
              <a:latin typeface="Arial" panose="020B0604020202020204" pitchFamily="34" charset="0"/>
              <a:cs typeface="Arial" panose="020B0604020202020204" pitchFamily="34" charset="0"/>
            </a:endParaRPr>
          </a:p>
          <a:p>
            <a:pPr>
              <a:lnSpc>
                <a:spcPct val="100000"/>
              </a:lnSpc>
              <a:spcBef>
                <a:spcPts val="1600"/>
              </a:spcBef>
            </a:pPr>
            <a:r>
              <a:rPr lang="en-US" sz="2400" dirty="0">
                <a:solidFill>
                  <a:srgbClr val="002060"/>
                </a:solidFill>
                <a:latin typeface="Arial" panose="020B0604020202020204" pitchFamily="34" charset="0"/>
                <a:cs typeface="Arial" panose="020B0604020202020204" pitchFamily="34" charset="0"/>
              </a:rPr>
              <a:t>Partner with experts in the community</a:t>
            </a:r>
          </a:p>
          <a:p>
            <a:pPr>
              <a:lnSpc>
                <a:spcPct val="100000"/>
              </a:lnSpc>
              <a:spcBef>
                <a:spcPts val="1600"/>
              </a:spcBef>
            </a:pPr>
            <a:r>
              <a:rPr lang="en-US" sz="2400" dirty="0">
                <a:solidFill>
                  <a:srgbClr val="002060"/>
                </a:solidFill>
                <a:latin typeface="Arial" panose="020B0604020202020204" pitchFamily="34" charset="0"/>
                <a:cs typeface="Arial" panose="020B0604020202020204" pitchFamily="34" charset="0"/>
              </a:rPr>
              <a:t>Alignment and commitment from internal stakeholders</a:t>
            </a:r>
          </a:p>
          <a:p>
            <a:pPr>
              <a:lnSpc>
                <a:spcPct val="100000"/>
              </a:lnSpc>
              <a:spcBef>
                <a:spcPts val="1600"/>
              </a:spcBef>
            </a:pPr>
            <a:r>
              <a:rPr lang="en-US" sz="2400" dirty="0">
                <a:solidFill>
                  <a:srgbClr val="002060"/>
                </a:solidFill>
                <a:latin typeface="Arial" panose="020B0604020202020204" pitchFamily="34" charset="0"/>
                <a:cs typeface="Arial" panose="020B0604020202020204" pitchFamily="34" charset="0"/>
              </a:rPr>
              <a:t>Training and integration into operations</a:t>
            </a:r>
          </a:p>
          <a:p>
            <a:pPr>
              <a:lnSpc>
                <a:spcPct val="100000"/>
              </a:lnSpc>
              <a:spcBef>
                <a:spcPts val="1600"/>
              </a:spcBef>
            </a:pPr>
            <a:r>
              <a:rPr lang="en-US" sz="2400" dirty="0">
                <a:solidFill>
                  <a:srgbClr val="002060"/>
                </a:solidFill>
                <a:latin typeface="Arial" panose="020B0604020202020204" pitchFamily="34" charset="0"/>
                <a:cs typeface="Arial" panose="020B0604020202020204" pitchFamily="34" charset="0"/>
              </a:rPr>
              <a:t>Resources and education</a:t>
            </a:r>
          </a:p>
          <a:p>
            <a:pPr marL="0" indent="0">
              <a:lnSpc>
                <a:spcPct val="100000"/>
              </a:lnSpc>
              <a:spcBef>
                <a:spcPts val="1600"/>
              </a:spcBef>
              <a:buFont typeface="Arial"/>
              <a:buNone/>
            </a:pPr>
            <a:endParaRPr lang="en-US" sz="2400" dirty="0">
              <a:solidFill>
                <a:srgbClr val="002060"/>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201168" y="-203504"/>
            <a:ext cx="10515600" cy="1325563"/>
          </a:xfrm>
        </p:spPr>
        <p:txBody>
          <a:bodyPr>
            <a:normAutofit/>
          </a:bodyPr>
          <a:lstStyle/>
          <a:p>
            <a:r>
              <a:rPr lang="en-US" b="1" dirty="0">
                <a:solidFill>
                  <a:srgbClr val="0070C0"/>
                </a:solidFill>
                <a:latin typeface="Arial" panose="020B0604020202020204" pitchFamily="34" charset="0"/>
                <a:cs typeface="Arial" panose="020B0604020202020204" pitchFamily="34" charset="0"/>
              </a:rPr>
              <a:t>How it Works</a:t>
            </a:r>
            <a:endParaRPr lang="en-US" sz="4400" dirty="0"/>
          </a:p>
        </p:txBody>
      </p:sp>
      <p:pic>
        <p:nvPicPr>
          <p:cNvPr id="6" name="Picture 5" descr="Amazon AWSP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711" y="5636824"/>
            <a:ext cx="3516924" cy="1186120"/>
          </a:xfrm>
          <a:prstGeom prst="rect">
            <a:avLst/>
          </a:prstGeom>
        </p:spPr>
      </p:pic>
    </p:spTree>
    <p:extLst>
      <p:ext uri="{BB962C8B-B14F-4D97-AF65-F5344CB8AC3E}">
        <p14:creationId xmlns:p14="http://schemas.microsoft.com/office/powerpoint/2010/main" val="1132551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06ED26D-4631-8847-B9AC-673C8939AA70}"/>
              </a:ext>
              <a:ext uri="{C183D7F6-B498-43B3-948B-1728B52AA6E4}">
                <adec:decorative xmlns:adec="http://schemas.microsoft.com/office/drawing/2017/decorative" val="1"/>
              </a:ext>
            </a:extLst>
          </p:cNvPr>
          <p:cNvCxnSpPr/>
          <p:nvPr/>
        </p:nvCxnSpPr>
        <p:spPr>
          <a:xfrm>
            <a:off x="0" y="2260449"/>
            <a:ext cx="240195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17" descr="Multicultural team in a conference room. One woman signing, another woman taking notes, and a man on his laptop.">
            <a:extLst>
              <a:ext uri="{FF2B5EF4-FFF2-40B4-BE49-F238E27FC236}">
                <a16:creationId xmlns:a16="http://schemas.microsoft.com/office/drawing/2014/main" id="{C3A2C988-CA51-0C45-89DA-647EF377785E}"/>
              </a:ext>
            </a:extLst>
          </p:cNvPr>
          <p:cNvPicPr>
            <a:picLocks noChangeAspect="1"/>
          </p:cNvPicPr>
          <p:nvPr/>
        </p:nvPicPr>
        <p:blipFill rotWithShape="1">
          <a:blip r:embed="rId3"/>
          <a:srcRect t="20030" b="54294"/>
          <a:stretch/>
        </p:blipFill>
        <p:spPr>
          <a:xfrm>
            <a:off x="0" y="4771180"/>
            <a:ext cx="12192000" cy="2086821"/>
          </a:xfrm>
          <a:prstGeom prst="rect">
            <a:avLst/>
          </a:prstGeom>
        </p:spPr>
      </p:pic>
      <p:sp>
        <p:nvSpPr>
          <p:cNvPr id="8" name="Content Placeholder 2">
            <a:extLst>
              <a:ext uri="{FF2B5EF4-FFF2-40B4-BE49-F238E27FC236}">
                <a16:creationId xmlns:a16="http://schemas.microsoft.com/office/drawing/2014/main" id="{BB7C4C73-00B4-5E46-B3FD-5BB91C4423A2}"/>
              </a:ext>
            </a:extLst>
          </p:cNvPr>
          <p:cNvSpPr>
            <a:spLocks noGrp="1"/>
          </p:cNvSpPr>
          <p:nvPr>
            <p:ph idx="1"/>
          </p:nvPr>
        </p:nvSpPr>
        <p:spPr>
          <a:xfrm>
            <a:off x="134492" y="1675958"/>
            <a:ext cx="11496131" cy="2086821"/>
          </a:xfrm>
        </p:spPr>
        <p:txBody>
          <a:bodyPr>
            <a:noAutofit/>
          </a:bodyPr>
          <a:lstStyle/>
          <a:p>
            <a:pPr marL="0" indent="0">
              <a:lnSpc>
                <a:spcPct val="120000"/>
              </a:lnSpc>
              <a:spcBef>
                <a:spcPts val="1600"/>
              </a:spcBef>
              <a:buNone/>
            </a:pPr>
            <a:r>
              <a:rPr lang="en-US" b="1" dirty="0">
                <a:solidFill>
                  <a:schemeClr val="tx2"/>
                </a:solidFill>
                <a:latin typeface="Arial" panose="020B0604020202020204" pitchFamily="34" charset="0"/>
                <a:cs typeface="Arial" panose="020B0604020202020204" pitchFamily="34" charset="0"/>
              </a:rPr>
              <a:t>Challenges &amp; Next Steps </a:t>
            </a:r>
            <a:endParaRPr lang="en-US" dirty="0">
              <a:solidFill>
                <a:srgbClr val="002060"/>
              </a:solidFill>
              <a:latin typeface="Arial" panose="020B0604020202020204" pitchFamily="34" charset="0"/>
              <a:cs typeface="Arial" panose="020B0604020202020204" pitchFamily="34" charset="0"/>
            </a:endParaRPr>
          </a:p>
          <a:p>
            <a:pPr>
              <a:lnSpc>
                <a:spcPct val="100000"/>
              </a:lnSpc>
              <a:spcBef>
                <a:spcPts val="1600"/>
              </a:spcBef>
            </a:pPr>
            <a:r>
              <a:rPr lang="en-US" dirty="0">
                <a:solidFill>
                  <a:srgbClr val="002060"/>
                </a:solidFill>
                <a:latin typeface="Arial" panose="020B0604020202020204" pitchFamily="34" charset="0"/>
                <a:cs typeface="Arial" panose="020B0604020202020204" pitchFamily="34" charset="0"/>
              </a:rPr>
              <a:t>Key Challenge: Scalability</a:t>
            </a:r>
          </a:p>
          <a:p>
            <a:pPr>
              <a:lnSpc>
                <a:spcPct val="100000"/>
              </a:lnSpc>
              <a:spcBef>
                <a:spcPts val="1600"/>
              </a:spcBef>
            </a:pPr>
            <a:r>
              <a:rPr lang="en-US" dirty="0">
                <a:solidFill>
                  <a:srgbClr val="002060"/>
                </a:solidFill>
                <a:latin typeface="Arial" panose="020B0604020202020204" pitchFamily="34" charset="0"/>
                <a:cs typeface="Arial" panose="020B0604020202020204" pitchFamily="34" charset="0"/>
              </a:rPr>
              <a:t>Key Next Step: Growth into new businesses</a:t>
            </a:r>
          </a:p>
          <a:p>
            <a:pPr marL="0" indent="0">
              <a:lnSpc>
                <a:spcPct val="100000"/>
              </a:lnSpc>
              <a:spcBef>
                <a:spcPts val="1600"/>
              </a:spcBef>
              <a:buNone/>
            </a:pPr>
            <a:endParaRPr lang="en-US" dirty="0">
              <a:solidFill>
                <a:srgbClr val="002060"/>
              </a:solidFill>
              <a:latin typeface="Arial" panose="020B0604020202020204" pitchFamily="34" charset="0"/>
              <a:cs typeface="Arial" panose="020B0604020202020204" pitchFamily="34" charset="0"/>
            </a:endParaRPr>
          </a:p>
          <a:p>
            <a:pPr marL="0" indent="0">
              <a:lnSpc>
                <a:spcPct val="100000"/>
              </a:lnSpc>
              <a:spcBef>
                <a:spcPts val="1600"/>
              </a:spcBef>
              <a:buNone/>
            </a:pPr>
            <a:endParaRPr lang="en-US" dirty="0">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FF9F8A4-2388-264B-B10B-1B33FFEBAF77}"/>
              </a:ext>
            </a:extLst>
          </p:cNvPr>
          <p:cNvSpPr>
            <a:spLocks noGrp="1"/>
          </p:cNvSpPr>
          <p:nvPr>
            <p:ph type="title"/>
          </p:nvPr>
        </p:nvSpPr>
        <p:spPr>
          <a:xfrm>
            <a:off x="201167" y="424906"/>
            <a:ext cx="10471829" cy="922690"/>
          </a:xfrm>
        </p:spPr>
        <p:txBody>
          <a:bodyPr anchor="t">
            <a:normAutofit/>
          </a:bodyPr>
          <a:lstStyle/>
          <a:p>
            <a:r>
              <a:rPr lang="en-US" b="1" dirty="0">
                <a:solidFill>
                  <a:srgbClr val="0070C0"/>
                </a:solidFill>
                <a:latin typeface="Arial" panose="020B0604020202020204" pitchFamily="34" charset="0"/>
                <a:cs typeface="Arial" panose="020B0604020202020204" pitchFamily="34" charset="0"/>
              </a:rPr>
              <a:t>What’s Next?</a:t>
            </a:r>
            <a:endParaRPr lang="en-US" sz="4400" dirty="0">
              <a:cs typeface="Objektiv Mk2" panose="020B0502020204020203" pitchFamily="34" charset="77"/>
            </a:endParaRPr>
          </a:p>
        </p:txBody>
      </p:sp>
    </p:spTree>
    <p:extLst>
      <p:ext uri="{BB962C8B-B14F-4D97-AF65-F5344CB8AC3E}">
        <p14:creationId xmlns:p14="http://schemas.microsoft.com/office/powerpoint/2010/main" val="501376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faded back, stylized image in tones of blue." title="Image of two co-workers speaking in an offic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E7063FB3-F3EB-5949-B654-50BBB007E46A}"/>
              </a:ext>
            </a:extLst>
          </p:cNvPr>
          <p:cNvSpPr>
            <a:spLocks noGrp="1"/>
          </p:cNvSpPr>
          <p:nvPr>
            <p:ph type="title"/>
          </p:nvPr>
        </p:nvSpPr>
        <p:spPr/>
        <p:txBody>
          <a:bodyPr/>
          <a:lstStyle/>
          <a:p>
            <a:r>
              <a:rPr lang="en-US" b="1" dirty="0">
                <a:solidFill>
                  <a:schemeClr val="bg1"/>
                </a:solidFill>
                <a:latin typeface="Arial Black" panose="020B0604020202020204" pitchFamily="34" charset="0"/>
                <a:cs typeface="Arial Black" panose="020B0604020202020204" pitchFamily="34" charset="0"/>
              </a:rPr>
              <a:t>Q&amp;A</a:t>
            </a:r>
          </a:p>
        </p:txBody>
      </p:sp>
    </p:spTree>
    <p:extLst>
      <p:ext uri="{BB962C8B-B14F-4D97-AF65-F5344CB8AC3E}">
        <p14:creationId xmlns:p14="http://schemas.microsoft.com/office/powerpoint/2010/main" val="1950725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AD8096-862D-AF4F-AC27-A7D8EE090C10}"/>
              </a:ext>
              <a:ext uri="{C183D7F6-B498-43B3-948B-1728B52AA6E4}">
                <adec:decorative xmlns:adec="http://schemas.microsoft.com/office/drawing/2017/decorative" val="1"/>
              </a:ext>
            </a:extLst>
          </p:cNvPr>
          <p:cNvSpPr/>
          <p:nvPr/>
        </p:nvSpPr>
        <p:spPr>
          <a:xfrm>
            <a:off x="6850249" y="0"/>
            <a:ext cx="5341751" cy="6858000"/>
          </a:xfrm>
          <a:prstGeom prst="rect">
            <a:avLst/>
          </a:prstGeom>
          <a:solidFill>
            <a:srgbClr val="26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298C7AB-125C-7D4F-BE4D-6D96BC588127}"/>
              </a:ext>
              <a:ext uri="{C183D7F6-B498-43B3-948B-1728B52AA6E4}">
                <adec:decorative xmlns:adec="http://schemas.microsoft.com/office/drawing/2017/decorative" val="1"/>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tretch>
            <a:fillRect/>
          </a:stretch>
        </p:blipFill>
        <p:spPr>
          <a:xfrm>
            <a:off x="8621357" y="-687138"/>
            <a:ext cx="4643630" cy="4643630"/>
          </a:xfrm>
          <a:prstGeom prst="rect">
            <a:avLst/>
          </a:prstGeom>
        </p:spPr>
      </p:pic>
      <p:cxnSp>
        <p:nvCxnSpPr>
          <p:cNvPr id="11" name="Straight Connector 10">
            <a:extLst>
              <a:ext uri="{FF2B5EF4-FFF2-40B4-BE49-F238E27FC236}">
                <a16:creationId xmlns:a16="http://schemas.microsoft.com/office/drawing/2014/main" id="{49B75190-C36B-7C4E-ADDA-A829EE00E067}"/>
              </a:ext>
              <a:ext uri="{C183D7F6-B498-43B3-948B-1728B52AA6E4}">
                <adec:decorative xmlns:adec="http://schemas.microsoft.com/office/drawing/2017/decorative" val="1"/>
              </a:ext>
            </a:extLst>
          </p:cNvPr>
          <p:cNvCxnSpPr>
            <a:cxnSpLocks/>
          </p:cNvCxnSpPr>
          <p:nvPr/>
        </p:nvCxnSpPr>
        <p:spPr>
          <a:xfrm>
            <a:off x="6829086" y="-71618"/>
            <a:ext cx="0" cy="7330697"/>
          </a:xfrm>
          <a:prstGeom prst="line">
            <a:avLst/>
          </a:prstGeom>
          <a:ln w="76200">
            <a:solidFill>
              <a:srgbClr val="047BC1"/>
            </a:solidFill>
          </a:ln>
        </p:spPr>
        <p:style>
          <a:lnRef idx="1">
            <a:schemeClr val="accent1"/>
          </a:lnRef>
          <a:fillRef idx="0">
            <a:schemeClr val="accent1"/>
          </a:fillRef>
          <a:effectRef idx="0">
            <a:schemeClr val="accent1"/>
          </a:effectRef>
          <a:fontRef idx="minor">
            <a:schemeClr val="tx1"/>
          </a:fontRef>
        </p:style>
      </p:cxnSp>
      <p:pic>
        <p:nvPicPr>
          <p:cNvPr id="16" name="Picture 15" descr="A smiling little person sitting in front of a computer in a conference room.">
            <a:extLst>
              <a:ext uri="{FF2B5EF4-FFF2-40B4-BE49-F238E27FC236}">
                <a16:creationId xmlns:a16="http://schemas.microsoft.com/office/drawing/2014/main" id="{9AD4860D-09C1-944B-915F-B6BCD115C305}"/>
              </a:ext>
            </a:extLst>
          </p:cNvPr>
          <p:cNvPicPr>
            <a:picLocks noChangeAspect="1"/>
          </p:cNvPicPr>
          <p:nvPr/>
        </p:nvPicPr>
        <p:blipFill rotWithShape="1">
          <a:blip r:embed="rId3"/>
          <a:srcRect l="28774" r="23151"/>
          <a:stretch/>
        </p:blipFill>
        <p:spPr>
          <a:xfrm>
            <a:off x="-1" y="0"/>
            <a:ext cx="6794133" cy="6867144"/>
          </a:xfrm>
          <a:prstGeom prst="rect">
            <a:avLst/>
          </a:prstGeom>
        </p:spPr>
      </p:pic>
      <p:pic>
        <p:nvPicPr>
          <p:cNvPr id="10" name="Picture 9" descr="Disability:IN logo with the tagline: &quot;Your business partner for disability inclusion.&quot;">
            <a:extLst>
              <a:ext uri="{FF2B5EF4-FFF2-40B4-BE49-F238E27FC236}">
                <a16:creationId xmlns:a16="http://schemas.microsoft.com/office/drawing/2014/main" id="{2F0DB394-B4A7-7447-9175-D0ACCE3E2C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0840" y="5228772"/>
            <a:ext cx="3007102" cy="1190812"/>
          </a:xfrm>
          <a:prstGeom prst="rect">
            <a:avLst/>
          </a:prstGeom>
        </p:spPr>
      </p:pic>
      <p:sp>
        <p:nvSpPr>
          <p:cNvPr id="3" name="Subtitle 2"/>
          <p:cNvSpPr>
            <a:spLocks noGrp="1"/>
          </p:cNvSpPr>
          <p:nvPr>
            <p:ph type="subTitle" idx="1"/>
          </p:nvPr>
        </p:nvSpPr>
        <p:spPr>
          <a:xfrm>
            <a:off x="6894842" y="2861723"/>
            <a:ext cx="5318320" cy="1310657"/>
          </a:xfrm>
        </p:spPr>
        <p:txBody>
          <a:bodyPr>
            <a:normAutofit fontScale="62500" lnSpcReduction="20000"/>
          </a:bodyPr>
          <a:lstStyle/>
          <a:p>
            <a:pPr algn="ctr"/>
            <a:r>
              <a:rPr lang="en-US" sz="4000" dirty="0">
                <a:solidFill>
                  <a:schemeClr val="bg1"/>
                </a:solidFill>
              </a:rPr>
              <a:t>Facilitated by </a:t>
            </a:r>
          </a:p>
          <a:p>
            <a:pPr algn="ctr"/>
            <a:r>
              <a:rPr lang="en-US" sz="4000" dirty="0">
                <a:solidFill>
                  <a:schemeClr val="bg1"/>
                </a:solidFill>
              </a:rPr>
              <a:t>Patrick </a:t>
            </a:r>
            <a:r>
              <a:rPr lang="en-US" sz="4000" dirty="0" err="1">
                <a:solidFill>
                  <a:schemeClr val="bg1"/>
                </a:solidFill>
              </a:rPr>
              <a:t>Poljan</a:t>
            </a:r>
            <a:r>
              <a:rPr lang="en-US" sz="4000" dirty="0">
                <a:solidFill>
                  <a:schemeClr val="bg1"/>
                </a:solidFill>
              </a:rPr>
              <a:t>, Chief Audit Executive</a:t>
            </a:r>
          </a:p>
          <a:p>
            <a:pPr algn="ctr"/>
            <a:r>
              <a:rPr lang="en-US" sz="4000" dirty="0">
                <a:solidFill>
                  <a:schemeClr val="bg1"/>
                </a:solidFill>
              </a:rPr>
              <a:t>Dell Technologies</a:t>
            </a:r>
          </a:p>
        </p:txBody>
      </p:sp>
      <p:sp>
        <p:nvSpPr>
          <p:cNvPr id="2" name="Title 1"/>
          <p:cNvSpPr>
            <a:spLocks noGrp="1"/>
          </p:cNvSpPr>
          <p:nvPr>
            <p:ph type="ctrTitle"/>
          </p:nvPr>
        </p:nvSpPr>
        <p:spPr>
          <a:xfrm>
            <a:off x="7048600" y="330593"/>
            <a:ext cx="4945048" cy="2200537"/>
          </a:xfrm>
        </p:spPr>
        <p:txBody>
          <a:bodyPr>
            <a:normAutofit/>
          </a:bodyPr>
          <a:lstStyle/>
          <a:p>
            <a:pPr algn="ctr"/>
            <a:r>
              <a:rPr lang="en-US" sz="4000" dirty="0">
                <a:solidFill>
                  <a:schemeClr val="bg1"/>
                </a:solidFill>
                <a:latin typeface="Arial Black" panose="020B0604020202020204" pitchFamily="34" charset="0"/>
                <a:cs typeface="Arial Black" panose="020B0604020202020204" pitchFamily="34" charset="0"/>
              </a:rPr>
              <a:t>Neurodiversity at Work</a:t>
            </a:r>
          </a:p>
        </p:txBody>
      </p:sp>
    </p:spTree>
    <p:extLst>
      <p:ext uri="{BB962C8B-B14F-4D97-AF65-F5344CB8AC3E}">
        <p14:creationId xmlns:p14="http://schemas.microsoft.com/office/powerpoint/2010/main" val="1883058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a:solidFill>
            <a:srgbClr val="262D64"/>
          </a:solidFill>
        </p:spPr>
      </p:pic>
      <p:sp>
        <p:nvSpPr>
          <p:cNvPr id="2" name="Title 1"/>
          <p:cNvSpPr>
            <a:spLocks noGrp="1"/>
          </p:cNvSpPr>
          <p:nvPr>
            <p:ph type="title"/>
          </p:nvPr>
        </p:nvSpPr>
        <p:spPr>
          <a:xfrm>
            <a:off x="617538" y="3048816"/>
            <a:ext cx="9265771" cy="622836"/>
          </a:xfrm>
        </p:spPr>
        <p:txBody>
          <a:bodyPr>
            <a:normAutofit fontScale="90000"/>
          </a:bodyPr>
          <a:lstStyle/>
          <a:p>
            <a:r>
              <a:rPr lang="en-US" dirty="0">
                <a:solidFill>
                  <a:schemeClr val="bg1"/>
                </a:solidFill>
                <a:latin typeface="Arial Black" panose="020B0604020202020204" pitchFamily="34" charset="0"/>
                <a:cs typeface="Arial Black" panose="020B0604020202020204" pitchFamily="34" charset="0"/>
              </a:rPr>
              <a:t>Dell</a:t>
            </a:r>
            <a:endParaRPr lang="en-US" dirty="0">
              <a:solidFill>
                <a:schemeClr val="bg1"/>
              </a:solidFill>
            </a:endParaRPr>
          </a:p>
        </p:txBody>
      </p:sp>
      <p:sp>
        <p:nvSpPr>
          <p:cNvPr id="6" name="Content Placeholder 9">
            <a:extLst>
              <a:ext uri="{FF2B5EF4-FFF2-40B4-BE49-F238E27FC236}">
                <a16:creationId xmlns:a16="http://schemas.microsoft.com/office/drawing/2014/main" id="{20449769-C89C-48A9-A023-B3E6241175B9}"/>
              </a:ext>
            </a:extLst>
          </p:cNvPr>
          <p:cNvSpPr>
            <a:spLocks noGrp="1"/>
          </p:cNvSpPr>
          <p:nvPr>
            <p:ph idx="1"/>
          </p:nvPr>
        </p:nvSpPr>
        <p:spPr>
          <a:xfrm>
            <a:off x="617538" y="4049713"/>
            <a:ext cx="10503543" cy="1807390"/>
          </a:xfrm>
        </p:spPr>
        <p:txBody>
          <a:bodyPr>
            <a:normAutofit fontScale="92500" lnSpcReduction="20000"/>
          </a:bodyPr>
          <a:lstStyle/>
          <a:p>
            <a:pPr marL="0" indent="0">
              <a:buNone/>
            </a:pPr>
            <a:r>
              <a:rPr lang="en-US" sz="3200" dirty="0">
                <a:solidFill>
                  <a:schemeClr val="bg1"/>
                </a:solidFill>
                <a:cs typeface="Arial Black" panose="020B0604020202020204" pitchFamily="34" charset="0"/>
              </a:rPr>
              <a:t>Presenters</a:t>
            </a:r>
          </a:p>
          <a:p>
            <a:pPr marL="457200" indent="-457200">
              <a:buFont typeface="Arial" charset="0"/>
              <a:buChar char="•"/>
            </a:pPr>
            <a:r>
              <a:rPr lang="en-US" sz="3200" dirty="0">
                <a:solidFill>
                  <a:schemeClr val="bg1"/>
                </a:solidFill>
                <a:cs typeface="Arial Black" panose="020B0604020202020204" pitchFamily="34" charset="0"/>
              </a:rPr>
              <a:t>Patrick </a:t>
            </a:r>
            <a:r>
              <a:rPr lang="en-US" sz="3200" dirty="0" err="1">
                <a:solidFill>
                  <a:schemeClr val="bg1"/>
                </a:solidFill>
                <a:cs typeface="Arial Black" panose="020B0604020202020204" pitchFamily="34" charset="0"/>
              </a:rPr>
              <a:t>Poljan</a:t>
            </a:r>
            <a:r>
              <a:rPr lang="en-US" sz="3200" dirty="0">
                <a:solidFill>
                  <a:schemeClr val="bg1"/>
                </a:solidFill>
                <a:cs typeface="Arial Black" panose="020B0604020202020204" pitchFamily="34" charset="0"/>
              </a:rPr>
              <a:t>, Chief Audit Executive and Global True Ability Executive Sponsor</a:t>
            </a:r>
          </a:p>
          <a:p>
            <a:pPr marL="457200" indent="-457200">
              <a:buFont typeface="Arial" charset="0"/>
              <a:buChar char="•"/>
            </a:pPr>
            <a:r>
              <a:rPr lang="en-US" sz="3200" dirty="0">
                <a:solidFill>
                  <a:schemeClr val="bg1"/>
                </a:solidFill>
                <a:cs typeface="Arial Black" panose="020B0604020202020204" pitchFamily="34" charset="0"/>
              </a:rPr>
              <a:t>Nick Turner, Advisor, Diversity &amp; Inclusion</a:t>
            </a:r>
          </a:p>
          <a:p>
            <a:endParaRPr lang="en-US" sz="1800" dirty="0"/>
          </a:p>
        </p:txBody>
      </p:sp>
    </p:spTree>
    <p:extLst>
      <p:ext uri="{BB962C8B-B14F-4D97-AF65-F5344CB8AC3E}">
        <p14:creationId xmlns:p14="http://schemas.microsoft.com/office/powerpoint/2010/main" val="1090392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6074957"/>
            <a:ext cx="12192000" cy="790685"/>
          </a:xfrm>
          <a:prstGeom prst="rect">
            <a:avLst/>
          </a:prstGeom>
          <a:blipFill>
            <a:blip r:embed="rId2" cstate="print"/>
            <a:stretch>
              <a:fillRect/>
            </a:stretch>
          </a:blipFill>
        </p:spPr>
        <p:txBody>
          <a:bodyPr wrap="square" lIns="0" tIns="0" rIns="0" bIns="0" rtlCol="0"/>
          <a:lstStyle/>
          <a:p>
            <a:endParaRPr sz="1588"/>
          </a:p>
        </p:txBody>
      </p:sp>
      <p:sp>
        <p:nvSpPr>
          <p:cNvPr id="6" name="object 6"/>
          <p:cNvSpPr txBox="1">
            <a:spLocks noGrp="1"/>
          </p:cNvSpPr>
          <p:nvPr>
            <p:ph type="title"/>
          </p:nvPr>
        </p:nvSpPr>
        <p:spPr>
          <a:xfrm>
            <a:off x="4566439" y="314530"/>
            <a:ext cx="7625561" cy="564181"/>
          </a:xfrm>
          <a:prstGeom prst="rect">
            <a:avLst/>
          </a:prstGeom>
        </p:spPr>
        <p:txBody>
          <a:bodyPr vert="horz" wrap="square" lIns="0" tIns="10085" rIns="0" bIns="0" rtlCol="0" anchor="b" anchorCtr="0">
            <a:spAutoFit/>
          </a:bodyPr>
          <a:lstStyle/>
          <a:p>
            <a:pPr marL="11206">
              <a:lnSpc>
                <a:spcPct val="100000"/>
              </a:lnSpc>
              <a:spcBef>
                <a:spcPts val="79"/>
              </a:spcBef>
            </a:pPr>
            <a:r>
              <a:rPr sz="3600" spc="-4" dirty="0"/>
              <a:t>| </a:t>
            </a:r>
            <a:r>
              <a:rPr lang="en-US" sz="3600" b="1" dirty="0">
                <a:solidFill>
                  <a:srgbClr val="0070C0"/>
                </a:solidFill>
                <a:latin typeface="Arial" panose="020B0604020202020204" pitchFamily="34" charset="0"/>
                <a:cs typeface="Arial" panose="020B0604020202020204" pitchFamily="34" charset="0"/>
              </a:rPr>
              <a:t>Neurodiversity Hiring Program</a:t>
            </a:r>
            <a:endParaRPr sz="3600" spc="-13" dirty="0"/>
          </a:p>
        </p:txBody>
      </p:sp>
      <p:sp>
        <p:nvSpPr>
          <p:cNvPr id="7" name="object 7" descr="Dell Technologies logo"/>
          <p:cNvSpPr/>
          <p:nvPr/>
        </p:nvSpPr>
        <p:spPr>
          <a:xfrm>
            <a:off x="342830" y="294150"/>
            <a:ext cx="4232333" cy="544049"/>
          </a:xfrm>
          <a:prstGeom prst="rect">
            <a:avLst/>
          </a:prstGeom>
          <a:blipFill>
            <a:blip r:embed="rId3" cstate="print"/>
            <a:stretch>
              <a:fillRect/>
            </a:stretch>
          </a:blipFill>
        </p:spPr>
        <p:txBody>
          <a:bodyPr wrap="square" lIns="0" tIns="0" rIns="0" bIns="0" rtlCol="0"/>
          <a:lstStyle/>
          <a:p>
            <a:endParaRPr sz="1588"/>
          </a:p>
        </p:txBody>
      </p:sp>
      <p:sp>
        <p:nvSpPr>
          <p:cNvPr id="8" name="object 8" descr="2 week non-traditional assessment"/>
          <p:cNvSpPr/>
          <p:nvPr/>
        </p:nvSpPr>
        <p:spPr>
          <a:xfrm>
            <a:off x="1648435" y="3923917"/>
            <a:ext cx="2680723" cy="680180"/>
          </a:xfrm>
          <a:custGeom>
            <a:avLst/>
            <a:gdLst/>
            <a:ahLst/>
            <a:cxnLst/>
            <a:rect l="l" t="t" r="r" b="b"/>
            <a:pathLst>
              <a:path w="1760220" h="558164">
                <a:moveTo>
                  <a:pt x="1703832" y="557784"/>
                </a:moveTo>
                <a:lnTo>
                  <a:pt x="56388" y="557784"/>
                </a:lnTo>
                <a:lnTo>
                  <a:pt x="34718" y="553473"/>
                </a:lnTo>
                <a:lnTo>
                  <a:pt x="16764" y="541591"/>
                </a:lnTo>
                <a:lnTo>
                  <a:pt x="4524" y="523708"/>
                </a:lnTo>
                <a:lnTo>
                  <a:pt x="0" y="501396"/>
                </a:lnTo>
                <a:lnTo>
                  <a:pt x="0" y="56388"/>
                </a:lnTo>
                <a:lnTo>
                  <a:pt x="4524" y="34718"/>
                </a:lnTo>
                <a:lnTo>
                  <a:pt x="16764" y="16764"/>
                </a:lnTo>
                <a:lnTo>
                  <a:pt x="34718" y="4524"/>
                </a:lnTo>
                <a:lnTo>
                  <a:pt x="56388" y="0"/>
                </a:lnTo>
                <a:lnTo>
                  <a:pt x="1703832" y="0"/>
                </a:lnTo>
                <a:lnTo>
                  <a:pt x="1726144" y="4524"/>
                </a:lnTo>
                <a:lnTo>
                  <a:pt x="1744027" y="16764"/>
                </a:lnTo>
                <a:lnTo>
                  <a:pt x="1755910" y="34718"/>
                </a:lnTo>
                <a:lnTo>
                  <a:pt x="1760220" y="56388"/>
                </a:lnTo>
                <a:lnTo>
                  <a:pt x="1760220" y="501396"/>
                </a:lnTo>
                <a:lnTo>
                  <a:pt x="1755910" y="523708"/>
                </a:lnTo>
                <a:lnTo>
                  <a:pt x="1744027" y="541591"/>
                </a:lnTo>
                <a:lnTo>
                  <a:pt x="1726144" y="553473"/>
                </a:lnTo>
                <a:lnTo>
                  <a:pt x="1703832" y="557784"/>
                </a:lnTo>
                <a:close/>
              </a:path>
            </a:pathLst>
          </a:custGeom>
          <a:solidFill>
            <a:srgbClr val="232B64"/>
          </a:solidFill>
        </p:spPr>
        <p:txBody>
          <a:bodyPr wrap="square" lIns="0" tIns="0" rIns="0" bIns="0" rtlCol="0"/>
          <a:lstStyle/>
          <a:p>
            <a:endParaRPr sz="1588"/>
          </a:p>
        </p:txBody>
      </p:sp>
      <p:sp>
        <p:nvSpPr>
          <p:cNvPr id="10" name="object 10"/>
          <p:cNvSpPr txBox="1"/>
          <p:nvPr/>
        </p:nvSpPr>
        <p:spPr>
          <a:xfrm>
            <a:off x="1770875" y="4024491"/>
            <a:ext cx="2411778" cy="517571"/>
          </a:xfrm>
          <a:prstGeom prst="rect">
            <a:avLst/>
          </a:prstGeom>
        </p:spPr>
        <p:txBody>
          <a:bodyPr vert="horz" wrap="square" lIns="0" tIns="35299" rIns="0" bIns="0" rtlCol="0">
            <a:spAutoFit/>
          </a:bodyPr>
          <a:lstStyle/>
          <a:p>
            <a:pPr marL="11206" marR="4483" algn="ctr">
              <a:lnSpc>
                <a:spcPct val="87300"/>
              </a:lnSpc>
              <a:spcBef>
                <a:spcPts val="278"/>
              </a:spcBef>
            </a:pPr>
            <a:r>
              <a:rPr spc="9" dirty="0">
                <a:solidFill>
                  <a:srgbClr val="FFFFFF"/>
                </a:solidFill>
                <a:latin typeface="Arial"/>
                <a:cs typeface="Arial"/>
              </a:rPr>
              <a:t>2 </a:t>
            </a:r>
            <a:r>
              <a:rPr dirty="0">
                <a:solidFill>
                  <a:srgbClr val="FFFFFF"/>
                </a:solidFill>
                <a:latin typeface="Arial"/>
                <a:cs typeface="Arial"/>
              </a:rPr>
              <a:t>week</a:t>
            </a:r>
            <a:r>
              <a:rPr spc="-49" dirty="0">
                <a:solidFill>
                  <a:srgbClr val="FFFFFF"/>
                </a:solidFill>
                <a:latin typeface="Arial"/>
                <a:cs typeface="Arial"/>
              </a:rPr>
              <a:t> </a:t>
            </a:r>
            <a:r>
              <a:rPr spc="4" dirty="0">
                <a:solidFill>
                  <a:srgbClr val="FFFFFF"/>
                </a:solidFill>
                <a:latin typeface="Arial"/>
                <a:cs typeface="Arial"/>
              </a:rPr>
              <a:t>non- traditional  </a:t>
            </a:r>
            <a:r>
              <a:rPr dirty="0">
                <a:solidFill>
                  <a:srgbClr val="FFFFFF"/>
                </a:solidFill>
                <a:latin typeface="Arial"/>
                <a:cs typeface="Arial"/>
              </a:rPr>
              <a:t>a</a:t>
            </a:r>
            <a:r>
              <a:rPr spc="9" dirty="0">
                <a:solidFill>
                  <a:srgbClr val="FFFFFF"/>
                </a:solidFill>
                <a:latin typeface="Arial"/>
                <a:cs typeface="Arial"/>
              </a:rPr>
              <a:t>ss</a:t>
            </a:r>
            <a:r>
              <a:rPr spc="13" dirty="0">
                <a:solidFill>
                  <a:srgbClr val="FFFFFF"/>
                </a:solidFill>
                <a:latin typeface="Arial"/>
                <a:cs typeface="Arial"/>
              </a:rPr>
              <a:t>e</a:t>
            </a:r>
            <a:r>
              <a:rPr spc="9" dirty="0">
                <a:solidFill>
                  <a:srgbClr val="FFFFFF"/>
                </a:solidFill>
                <a:latin typeface="Arial"/>
                <a:cs typeface="Arial"/>
              </a:rPr>
              <a:t>ss</a:t>
            </a:r>
            <a:r>
              <a:rPr spc="18" dirty="0">
                <a:solidFill>
                  <a:srgbClr val="FFFFFF"/>
                </a:solidFill>
                <a:latin typeface="Arial"/>
                <a:cs typeface="Arial"/>
              </a:rPr>
              <a:t>m</a:t>
            </a:r>
            <a:r>
              <a:rPr dirty="0">
                <a:solidFill>
                  <a:srgbClr val="FFFFFF"/>
                </a:solidFill>
                <a:latin typeface="Arial"/>
                <a:cs typeface="Arial"/>
              </a:rPr>
              <a:t>en</a:t>
            </a:r>
            <a:r>
              <a:rPr spc="4" dirty="0">
                <a:solidFill>
                  <a:srgbClr val="FFFFFF"/>
                </a:solidFill>
                <a:latin typeface="Arial"/>
                <a:cs typeface="Arial"/>
              </a:rPr>
              <a:t>t</a:t>
            </a:r>
            <a:endParaRPr dirty="0">
              <a:latin typeface="Arial"/>
              <a:cs typeface="Arial"/>
            </a:endParaRPr>
          </a:p>
        </p:txBody>
      </p:sp>
      <p:sp>
        <p:nvSpPr>
          <p:cNvPr id="11" name="object 11" descr="Right arrow"/>
          <p:cNvSpPr/>
          <p:nvPr/>
        </p:nvSpPr>
        <p:spPr>
          <a:xfrm>
            <a:off x="4816457" y="4036854"/>
            <a:ext cx="329453" cy="384922"/>
          </a:xfrm>
          <a:custGeom>
            <a:avLst/>
            <a:gdLst/>
            <a:ahLst/>
            <a:cxnLst/>
            <a:rect l="l" t="t" r="r" b="b"/>
            <a:pathLst>
              <a:path w="373379" h="436245">
                <a:moveTo>
                  <a:pt x="187451" y="435863"/>
                </a:moveTo>
                <a:lnTo>
                  <a:pt x="187451" y="348995"/>
                </a:lnTo>
                <a:lnTo>
                  <a:pt x="0" y="348995"/>
                </a:lnTo>
                <a:lnTo>
                  <a:pt x="0" y="86867"/>
                </a:lnTo>
                <a:lnTo>
                  <a:pt x="187451" y="86867"/>
                </a:lnTo>
                <a:lnTo>
                  <a:pt x="187451" y="0"/>
                </a:lnTo>
                <a:lnTo>
                  <a:pt x="373380" y="217932"/>
                </a:lnTo>
                <a:lnTo>
                  <a:pt x="187451" y="435863"/>
                </a:lnTo>
                <a:close/>
              </a:path>
            </a:pathLst>
          </a:custGeom>
          <a:solidFill>
            <a:srgbClr val="ACACB8"/>
          </a:solidFill>
        </p:spPr>
        <p:txBody>
          <a:bodyPr wrap="square" lIns="0" tIns="0" rIns="0" bIns="0" rtlCol="0"/>
          <a:lstStyle/>
          <a:p>
            <a:endParaRPr sz="1588"/>
          </a:p>
        </p:txBody>
      </p:sp>
      <p:sp>
        <p:nvSpPr>
          <p:cNvPr id="12" name="object 12" descr="12 week internship"/>
          <p:cNvSpPr/>
          <p:nvPr/>
        </p:nvSpPr>
        <p:spPr>
          <a:xfrm>
            <a:off x="5320904" y="3878135"/>
            <a:ext cx="1923685" cy="774500"/>
          </a:xfrm>
          <a:custGeom>
            <a:avLst/>
            <a:gdLst/>
            <a:ahLst/>
            <a:cxnLst/>
            <a:rect l="l" t="t" r="r" b="b"/>
            <a:pathLst>
              <a:path w="1758950" h="558164">
                <a:moveTo>
                  <a:pt x="1703832" y="557784"/>
                </a:moveTo>
                <a:lnTo>
                  <a:pt x="54864" y="557784"/>
                </a:lnTo>
                <a:lnTo>
                  <a:pt x="33432" y="553473"/>
                </a:lnTo>
                <a:lnTo>
                  <a:pt x="16002" y="541591"/>
                </a:lnTo>
                <a:lnTo>
                  <a:pt x="4286" y="523708"/>
                </a:lnTo>
                <a:lnTo>
                  <a:pt x="0" y="501396"/>
                </a:lnTo>
                <a:lnTo>
                  <a:pt x="0" y="56388"/>
                </a:lnTo>
                <a:lnTo>
                  <a:pt x="4286" y="34718"/>
                </a:lnTo>
                <a:lnTo>
                  <a:pt x="16002" y="16764"/>
                </a:lnTo>
                <a:lnTo>
                  <a:pt x="33432" y="4524"/>
                </a:lnTo>
                <a:lnTo>
                  <a:pt x="54864" y="0"/>
                </a:lnTo>
                <a:lnTo>
                  <a:pt x="1703832" y="0"/>
                </a:lnTo>
                <a:lnTo>
                  <a:pt x="1725263" y="4524"/>
                </a:lnTo>
                <a:lnTo>
                  <a:pt x="1742694" y="16764"/>
                </a:lnTo>
                <a:lnTo>
                  <a:pt x="1754409" y="34718"/>
                </a:lnTo>
                <a:lnTo>
                  <a:pt x="1758696" y="56388"/>
                </a:lnTo>
                <a:lnTo>
                  <a:pt x="1758696" y="501396"/>
                </a:lnTo>
                <a:lnTo>
                  <a:pt x="1754409" y="523708"/>
                </a:lnTo>
                <a:lnTo>
                  <a:pt x="1742694" y="541591"/>
                </a:lnTo>
                <a:lnTo>
                  <a:pt x="1725263" y="553473"/>
                </a:lnTo>
                <a:lnTo>
                  <a:pt x="1703832" y="557784"/>
                </a:lnTo>
                <a:close/>
              </a:path>
            </a:pathLst>
          </a:custGeom>
          <a:solidFill>
            <a:srgbClr val="232B64"/>
          </a:solidFill>
        </p:spPr>
        <p:txBody>
          <a:bodyPr wrap="square" lIns="0" tIns="0" rIns="0" bIns="0" rtlCol="0"/>
          <a:lstStyle/>
          <a:p>
            <a:endParaRPr sz="1588" dirty="0"/>
          </a:p>
        </p:txBody>
      </p:sp>
      <p:sp>
        <p:nvSpPr>
          <p:cNvPr id="14" name="object 14"/>
          <p:cNvSpPr txBox="1"/>
          <p:nvPr/>
        </p:nvSpPr>
        <p:spPr>
          <a:xfrm>
            <a:off x="5621156" y="3974486"/>
            <a:ext cx="1533873" cy="567576"/>
          </a:xfrm>
          <a:prstGeom prst="rect">
            <a:avLst/>
          </a:prstGeom>
        </p:spPr>
        <p:txBody>
          <a:bodyPr vert="horz" wrap="square" lIns="0" tIns="13447" rIns="0" bIns="0" rtlCol="0">
            <a:spAutoFit/>
          </a:bodyPr>
          <a:lstStyle/>
          <a:p>
            <a:pPr marL="11206">
              <a:spcBef>
                <a:spcPts val="106"/>
              </a:spcBef>
            </a:pPr>
            <a:r>
              <a:rPr spc="4" dirty="0">
                <a:solidFill>
                  <a:srgbClr val="FFFFFF"/>
                </a:solidFill>
                <a:latin typeface="Arial"/>
                <a:cs typeface="Arial"/>
              </a:rPr>
              <a:t>12 </a:t>
            </a:r>
            <a:r>
              <a:rPr dirty="0">
                <a:solidFill>
                  <a:srgbClr val="FFFFFF"/>
                </a:solidFill>
                <a:latin typeface="Arial"/>
                <a:cs typeface="Arial"/>
              </a:rPr>
              <a:t>week</a:t>
            </a:r>
            <a:r>
              <a:rPr spc="-31" dirty="0">
                <a:solidFill>
                  <a:srgbClr val="FFFFFF"/>
                </a:solidFill>
                <a:latin typeface="Arial"/>
                <a:cs typeface="Arial"/>
              </a:rPr>
              <a:t> </a:t>
            </a:r>
            <a:r>
              <a:rPr spc="4" dirty="0">
                <a:solidFill>
                  <a:srgbClr val="FFFFFF"/>
                </a:solidFill>
                <a:latin typeface="Arial"/>
                <a:cs typeface="Arial"/>
              </a:rPr>
              <a:t>internship</a:t>
            </a:r>
            <a:endParaRPr dirty="0">
              <a:latin typeface="Arial"/>
              <a:cs typeface="Arial"/>
            </a:endParaRPr>
          </a:p>
        </p:txBody>
      </p:sp>
      <p:sp>
        <p:nvSpPr>
          <p:cNvPr id="15" name="object 15" descr="Right arrow"/>
          <p:cNvSpPr/>
          <p:nvPr/>
        </p:nvSpPr>
        <p:spPr>
          <a:xfrm>
            <a:off x="7487423" y="4134304"/>
            <a:ext cx="329453" cy="384922"/>
          </a:xfrm>
          <a:custGeom>
            <a:avLst/>
            <a:gdLst/>
            <a:ahLst/>
            <a:cxnLst/>
            <a:rect l="l" t="t" r="r" b="b"/>
            <a:pathLst>
              <a:path w="373379" h="436245">
                <a:moveTo>
                  <a:pt x="185928" y="435863"/>
                </a:moveTo>
                <a:lnTo>
                  <a:pt x="185928" y="348995"/>
                </a:lnTo>
                <a:lnTo>
                  <a:pt x="0" y="348995"/>
                </a:lnTo>
                <a:lnTo>
                  <a:pt x="0" y="86867"/>
                </a:lnTo>
                <a:lnTo>
                  <a:pt x="185928" y="86867"/>
                </a:lnTo>
                <a:lnTo>
                  <a:pt x="185928" y="0"/>
                </a:lnTo>
                <a:lnTo>
                  <a:pt x="373380" y="217932"/>
                </a:lnTo>
                <a:lnTo>
                  <a:pt x="185928" y="435863"/>
                </a:lnTo>
                <a:close/>
              </a:path>
            </a:pathLst>
          </a:custGeom>
          <a:solidFill>
            <a:srgbClr val="ACACB8"/>
          </a:solidFill>
        </p:spPr>
        <p:txBody>
          <a:bodyPr wrap="square" lIns="0" tIns="0" rIns="0" bIns="0" rtlCol="0"/>
          <a:lstStyle/>
          <a:p>
            <a:endParaRPr sz="1588"/>
          </a:p>
        </p:txBody>
      </p:sp>
      <p:sp>
        <p:nvSpPr>
          <p:cNvPr id="16" name="object 16">
            <a:extLst>
              <a:ext uri="{C183D7F6-B498-43B3-948B-1728B52AA6E4}">
                <adec:decorative xmlns:adec="http://schemas.microsoft.com/office/drawing/2017/decorative" val="1"/>
              </a:ext>
            </a:extLst>
          </p:cNvPr>
          <p:cNvSpPr/>
          <p:nvPr/>
        </p:nvSpPr>
        <p:spPr>
          <a:xfrm>
            <a:off x="8094699" y="3964354"/>
            <a:ext cx="2076951" cy="673278"/>
          </a:xfrm>
          <a:custGeom>
            <a:avLst/>
            <a:gdLst/>
            <a:ahLst/>
            <a:cxnLst/>
            <a:rect l="l" t="t" r="r" b="b"/>
            <a:pathLst>
              <a:path w="1760220" h="558164">
                <a:moveTo>
                  <a:pt x="1705355" y="557784"/>
                </a:moveTo>
                <a:lnTo>
                  <a:pt x="56388" y="557784"/>
                </a:lnTo>
                <a:lnTo>
                  <a:pt x="34718" y="553473"/>
                </a:lnTo>
                <a:lnTo>
                  <a:pt x="16764" y="541591"/>
                </a:lnTo>
                <a:lnTo>
                  <a:pt x="4524" y="523708"/>
                </a:lnTo>
                <a:lnTo>
                  <a:pt x="0" y="501396"/>
                </a:lnTo>
                <a:lnTo>
                  <a:pt x="0" y="56388"/>
                </a:lnTo>
                <a:lnTo>
                  <a:pt x="4524" y="34718"/>
                </a:lnTo>
                <a:lnTo>
                  <a:pt x="16764" y="16764"/>
                </a:lnTo>
                <a:lnTo>
                  <a:pt x="34718" y="4524"/>
                </a:lnTo>
                <a:lnTo>
                  <a:pt x="56388" y="0"/>
                </a:lnTo>
                <a:lnTo>
                  <a:pt x="1705355" y="0"/>
                </a:lnTo>
                <a:lnTo>
                  <a:pt x="1726787" y="4524"/>
                </a:lnTo>
                <a:lnTo>
                  <a:pt x="1744218" y="16764"/>
                </a:lnTo>
                <a:lnTo>
                  <a:pt x="1755933" y="34718"/>
                </a:lnTo>
                <a:lnTo>
                  <a:pt x="1760220" y="56388"/>
                </a:lnTo>
                <a:lnTo>
                  <a:pt x="1760220" y="501396"/>
                </a:lnTo>
                <a:lnTo>
                  <a:pt x="1755933" y="523708"/>
                </a:lnTo>
                <a:lnTo>
                  <a:pt x="1744218" y="541591"/>
                </a:lnTo>
                <a:lnTo>
                  <a:pt x="1726787" y="553473"/>
                </a:lnTo>
                <a:lnTo>
                  <a:pt x="1705355" y="557784"/>
                </a:lnTo>
                <a:close/>
              </a:path>
            </a:pathLst>
          </a:custGeom>
          <a:solidFill>
            <a:srgbClr val="232B64"/>
          </a:solidFill>
        </p:spPr>
        <p:txBody>
          <a:bodyPr wrap="square" lIns="0" tIns="0" rIns="0" bIns="0" rtlCol="0"/>
          <a:lstStyle/>
          <a:p>
            <a:endParaRPr sz="1588"/>
          </a:p>
        </p:txBody>
      </p:sp>
      <p:sp>
        <p:nvSpPr>
          <p:cNvPr id="18" name="object 18"/>
          <p:cNvSpPr txBox="1"/>
          <p:nvPr/>
        </p:nvSpPr>
        <p:spPr>
          <a:xfrm>
            <a:off x="8320893" y="4033022"/>
            <a:ext cx="1154471" cy="567576"/>
          </a:xfrm>
          <a:prstGeom prst="rect">
            <a:avLst/>
          </a:prstGeom>
        </p:spPr>
        <p:txBody>
          <a:bodyPr vert="horz" wrap="square" lIns="0" tIns="13447" rIns="0" bIns="0" rtlCol="0">
            <a:spAutoFit/>
          </a:bodyPr>
          <a:lstStyle/>
          <a:p>
            <a:pPr marL="11206">
              <a:spcBef>
                <a:spcPts val="106"/>
              </a:spcBef>
            </a:pPr>
            <a:r>
              <a:rPr spc="4" dirty="0">
                <a:solidFill>
                  <a:srgbClr val="FFFFFF"/>
                </a:solidFill>
                <a:latin typeface="Arial"/>
                <a:cs typeface="Arial"/>
              </a:rPr>
              <a:t>Goal: Full-time</a:t>
            </a:r>
            <a:r>
              <a:rPr spc="-53" dirty="0">
                <a:solidFill>
                  <a:srgbClr val="FFFFFF"/>
                </a:solidFill>
                <a:latin typeface="Arial"/>
                <a:cs typeface="Arial"/>
              </a:rPr>
              <a:t> </a:t>
            </a:r>
            <a:r>
              <a:rPr spc="4" dirty="0">
                <a:solidFill>
                  <a:srgbClr val="FFFFFF"/>
                </a:solidFill>
                <a:latin typeface="Arial"/>
                <a:cs typeface="Arial"/>
              </a:rPr>
              <a:t>hire</a:t>
            </a:r>
            <a:endParaRPr dirty="0">
              <a:latin typeface="Arial"/>
              <a:cs typeface="Arial"/>
            </a:endParaRPr>
          </a:p>
        </p:txBody>
      </p:sp>
      <p:sp>
        <p:nvSpPr>
          <p:cNvPr id="20" name="object 20">
            <a:extLst>
              <a:ext uri="{C183D7F6-B498-43B3-948B-1728B52AA6E4}">
                <adec:decorative xmlns:adec="http://schemas.microsoft.com/office/drawing/2017/decorative" val="1"/>
              </a:ext>
            </a:extLst>
          </p:cNvPr>
          <p:cNvSpPr/>
          <p:nvPr/>
        </p:nvSpPr>
        <p:spPr>
          <a:xfrm>
            <a:off x="1648435" y="4819276"/>
            <a:ext cx="8523215" cy="1171296"/>
          </a:xfrm>
          <a:custGeom>
            <a:avLst/>
            <a:gdLst/>
            <a:ahLst/>
            <a:cxnLst/>
            <a:rect l="l" t="t" r="r" b="b"/>
            <a:pathLst>
              <a:path w="7240905" h="631189">
                <a:moveTo>
                  <a:pt x="7135368" y="630936"/>
                </a:moveTo>
                <a:lnTo>
                  <a:pt x="105156" y="630936"/>
                </a:lnTo>
                <a:lnTo>
                  <a:pt x="64293" y="622649"/>
                </a:lnTo>
                <a:lnTo>
                  <a:pt x="30861" y="600075"/>
                </a:lnTo>
                <a:lnTo>
                  <a:pt x="8286" y="566642"/>
                </a:lnTo>
                <a:lnTo>
                  <a:pt x="0" y="525780"/>
                </a:lnTo>
                <a:lnTo>
                  <a:pt x="0" y="105156"/>
                </a:lnTo>
                <a:lnTo>
                  <a:pt x="8286" y="64293"/>
                </a:lnTo>
                <a:lnTo>
                  <a:pt x="30861" y="30861"/>
                </a:lnTo>
                <a:lnTo>
                  <a:pt x="64293" y="8286"/>
                </a:lnTo>
                <a:lnTo>
                  <a:pt x="105156" y="0"/>
                </a:lnTo>
                <a:lnTo>
                  <a:pt x="7135368" y="0"/>
                </a:lnTo>
                <a:lnTo>
                  <a:pt x="7176230" y="8286"/>
                </a:lnTo>
                <a:lnTo>
                  <a:pt x="7209663" y="30861"/>
                </a:lnTo>
                <a:lnTo>
                  <a:pt x="7232237" y="64293"/>
                </a:lnTo>
                <a:lnTo>
                  <a:pt x="7240523" y="105156"/>
                </a:lnTo>
                <a:lnTo>
                  <a:pt x="7240523" y="525780"/>
                </a:lnTo>
                <a:lnTo>
                  <a:pt x="7232237" y="566642"/>
                </a:lnTo>
                <a:lnTo>
                  <a:pt x="7209663" y="600075"/>
                </a:lnTo>
                <a:lnTo>
                  <a:pt x="7176230" y="622649"/>
                </a:lnTo>
                <a:lnTo>
                  <a:pt x="7135368" y="630936"/>
                </a:lnTo>
                <a:close/>
              </a:path>
            </a:pathLst>
          </a:custGeom>
          <a:solidFill>
            <a:srgbClr val="232B64"/>
          </a:solidFill>
        </p:spPr>
        <p:txBody>
          <a:bodyPr wrap="square" lIns="0" tIns="0" rIns="0" bIns="0" rtlCol="0"/>
          <a:lstStyle/>
          <a:p>
            <a:endParaRPr sz="1588"/>
          </a:p>
        </p:txBody>
      </p:sp>
      <p:sp>
        <p:nvSpPr>
          <p:cNvPr id="22" name="object 22"/>
          <p:cNvSpPr txBox="1"/>
          <p:nvPr/>
        </p:nvSpPr>
        <p:spPr>
          <a:xfrm>
            <a:off x="1895280" y="4938934"/>
            <a:ext cx="8128931" cy="1028018"/>
          </a:xfrm>
          <a:prstGeom prst="rect">
            <a:avLst/>
          </a:prstGeom>
        </p:spPr>
        <p:txBody>
          <a:bodyPr vert="horz" wrap="square" lIns="0" tIns="11206" rIns="0" bIns="0" rtlCol="0">
            <a:spAutoFit/>
          </a:bodyPr>
          <a:lstStyle/>
          <a:p>
            <a:pPr marL="219647" indent="-209000">
              <a:spcBef>
                <a:spcPts val="88"/>
              </a:spcBef>
              <a:buFont typeface="Arial"/>
              <a:buChar char="•"/>
              <a:tabLst>
                <a:tab pos="219087" algn="l"/>
                <a:tab pos="220206" algn="l"/>
              </a:tabLst>
            </a:pPr>
            <a:r>
              <a:rPr sz="1600" b="1" spc="-4" dirty="0">
                <a:solidFill>
                  <a:srgbClr val="FFFFFF"/>
                </a:solidFill>
                <a:latin typeface="Arial"/>
                <a:cs typeface="Arial"/>
              </a:rPr>
              <a:t>Wide </a:t>
            </a:r>
            <a:r>
              <a:rPr sz="1600" b="1" spc="-9" dirty="0">
                <a:solidFill>
                  <a:srgbClr val="FFFFFF"/>
                </a:solidFill>
                <a:latin typeface="Arial"/>
                <a:cs typeface="Arial"/>
              </a:rPr>
              <a:t>variety </a:t>
            </a:r>
            <a:r>
              <a:rPr sz="1600" b="1" spc="-4" dirty="0">
                <a:solidFill>
                  <a:srgbClr val="FFFFFF"/>
                </a:solidFill>
                <a:latin typeface="Arial"/>
                <a:cs typeface="Arial"/>
              </a:rPr>
              <a:t>of roles</a:t>
            </a:r>
            <a:r>
              <a:rPr sz="1600" spc="-4" dirty="0">
                <a:solidFill>
                  <a:srgbClr val="FFFFFF"/>
                </a:solidFill>
                <a:latin typeface="Arial"/>
                <a:cs typeface="Arial"/>
              </a:rPr>
              <a:t>: Data Analytics, </a:t>
            </a:r>
            <a:r>
              <a:rPr sz="1600" spc="-13" dirty="0">
                <a:solidFill>
                  <a:srgbClr val="FFFFFF"/>
                </a:solidFill>
                <a:latin typeface="Arial"/>
                <a:cs typeface="Arial"/>
              </a:rPr>
              <a:t>Cybersecurity, </a:t>
            </a:r>
            <a:r>
              <a:rPr sz="1600" spc="-4" dirty="0">
                <a:solidFill>
                  <a:srgbClr val="FFFFFF"/>
                </a:solidFill>
                <a:latin typeface="Arial"/>
                <a:cs typeface="Arial"/>
              </a:rPr>
              <a:t>Accounting, Robotics, </a:t>
            </a:r>
            <a:r>
              <a:rPr sz="1600" spc="-9" dirty="0">
                <a:solidFill>
                  <a:srgbClr val="FFFFFF"/>
                </a:solidFill>
                <a:latin typeface="Arial"/>
                <a:cs typeface="Arial"/>
              </a:rPr>
              <a:t>Engineering,</a:t>
            </a:r>
            <a:r>
              <a:rPr sz="1600" spc="207" dirty="0">
                <a:solidFill>
                  <a:srgbClr val="FFFFFF"/>
                </a:solidFill>
                <a:latin typeface="Arial"/>
                <a:cs typeface="Arial"/>
              </a:rPr>
              <a:t> </a:t>
            </a:r>
            <a:r>
              <a:rPr sz="1600" dirty="0">
                <a:solidFill>
                  <a:srgbClr val="FFFFFF"/>
                </a:solidFill>
                <a:latin typeface="Arial"/>
                <a:cs typeface="Arial"/>
              </a:rPr>
              <a:t>etc.</a:t>
            </a:r>
            <a:endParaRPr sz="1600" dirty="0">
              <a:latin typeface="Arial"/>
              <a:cs typeface="Arial"/>
            </a:endParaRPr>
          </a:p>
          <a:p>
            <a:pPr marL="218526" indent="-207880">
              <a:buChar char="•"/>
              <a:tabLst>
                <a:tab pos="218526" algn="l"/>
                <a:tab pos="219087" algn="l"/>
              </a:tabLst>
            </a:pPr>
            <a:r>
              <a:rPr sz="1600" spc="-9" dirty="0">
                <a:solidFill>
                  <a:srgbClr val="FFFFFF"/>
                </a:solidFill>
                <a:latin typeface="Arial"/>
                <a:cs typeface="Arial"/>
              </a:rPr>
              <a:t>Manager </a:t>
            </a:r>
            <a:r>
              <a:rPr sz="1600" spc="-4" dirty="0">
                <a:solidFill>
                  <a:srgbClr val="FFFFFF"/>
                </a:solidFill>
                <a:latin typeface="Arial"/>
                <a:cs typeface="Arial"/>
              </a:rPr>
              <a:t>and </a:t>
            </a:r>
            <a:r>
              <a:rPr sz="1600" spc="4" dirty="0">
                <a:solidFill>
                  <a:srgbClr val="FFFFFF"/>
                </a:solidFill>
                <a:latin typeface="Arial"/>
                <a:cs typeface="Arial"/>
              </a:rPr>
              <a:t>Work </a:t>
            </a:r>
            <a:r>
              <a:rPr sz="1600" spc="-4" dirty="0">
                <a:solidFill>
                  <a:srgbClr val="FFFFFF"/>
                </a:solidFill>
                <a:latin typeface="Arial"/>
                <a:cs typeface="Arial"/>
              </a:rPr>
              <a:t>Buddy </a:t>
            </a:r>
            <a:r>
              <a:rPr sz="1600" b="1" spc="-9" dirty="0">
                <a:solidFill>
                  <a:srgbClr val="FFFFFF"/>
                </a:solidFill>
                <a:latin typeface="Arial"/>
                <a:cs typeface="Arial"/>
              </a:rPr>
              <a:t>Awareness</a:t>
            </a:r>
            <a:r>
              <a:rPr sz="1600" b="1" spc="13" dirty="0">
                <a:solidFill>
                  <a:srgbClr val="FFFFFF"/>
                </a:solidFill>
                <a:latin typeface="Arial"/>
                <a:cs typeface="Arial"/>
              </a:rPr>
              <a:t> </a:t>
            </a:r>
            <a:r>
              <a:rPr sz="1600" b="1" spc="-13" dirty="0">
                <a:solidFill>
                  <a:srgbClr val="FFFFFF"/>
                </a:solidFill>
                <a:latin typeface="Arial"/>
                <a:cs typeface="Arial"/>
              </a:rPr>
              <a:t>Training</a:t>
            </a:r>
            <a:endParaRPr sz="1600" dirty="0">
              <a:latin typeface="Arial"/>
              <a:cs typeface="Arial"/>
            </a:endParaRPr>
          </a:p>
          <a:p>
            <a:pPr marL="219647" indent="-209000">
              <a:spcBef>
                <a:spcPts val="9"/>
              </a:spcBef>
              <a:buFont typeface="Arial"/>
              <a:buChar char="•"/>
              <a:tabLst>
                <a:tab pos="219087" algn="l"/>
                <a:tab pos="220206" algn="l"/>
              </a:tabLst>
            </a:pPr>
            <a:r>
              <a:rPr sz="1600" b="1" spc="-4" dirty="0">
                <a:solidFill>
                  <a:srgbClr val="FFFFFF"/>
                </a:solidFill>
                <a:latin typeface="Arial"/>
                <a:cs typeface="Arial"/>
              </a:rPr>
              <a:t>Intimate </a:t>
            </a:r>
            <a:r>
              <a:rPr sz="1600" b="1" dirty="0">
                <a:solidFill>
                  <a:srgbClr val="FFFFFF"/>
                </a:solidFill>
                <a:latin typeface="Arial"/>
                <a:cs typeface="Arial"/>
              </a:rPr>
              <a:t>Onboarding</a:t>
            </a:r>
            <a:r>
              <a:rPr sz="1600" b="1" spc="-49" dirty="0">
                <a:solidFill>
                  <a:srgbClr val="FFFFFF"/>
                </a:solidFill>
                <a:latin typeface="Arial"/>
                <a:cs typeface="Arial"/>
              </a:rPr>
              <a:t> </a:t>
            </a:r>
            <a:r>
              <a:rPr sz="1600" b="1" spc="-4" dirty="0">
                <a:solidFill>
                  <a:srgbClr val="FFFFFF"/>
                </a:solidFill>
                <a:latin typeface="Arial"/>
                <a:cs typeface="Arial"/>
              </a:rPr>
              <a:t>Experience</a:t>
            </a:r>
            <a:endParaRPr sz="1600" dirty="0">
              <a:latin typeface="Arial"/>
              <a:cs typeface="Arial"/>
            </a:endParaRPr>
          </a:p>
        </p:txBody>
      </p:sp>
      <p:sp>
        <p:nvSpPr>
          <p:cNvPr id="23" name="object 23"/>
          <p:cNvSpPr txBox="1"/>
          <p:nvPr/>
        </p:nvSpPr>
        <p:spPr>
          <a:xfrm>
            <a:off x="286451" y="2908430"/>
            <a:ext cx="3283629" cy="842878"/>
          </a:xfrm>
          <a:prstGeom prst="rect">
            <a:avLst/>
          </a:prstGeom>
        </p:spPr>
        <p:txBody>
          <a:bodyPr vert="horz" wrap="square" lIns="0" tIns="11766" rIns="0" bIns="0" rtlCol="0">
            <a:spAutoFit/>
          </a:bodyPr>
          <a:lstStyle/>
          <a:p>
            <a:pPr marL="11206" marR="4483">
              <a:spcBef>
                <a:spcPts val="93"/>
              </a:spcBef>
            </a:pPr>
            <a:r>
              <a:rPr spc="-84" dirty="0">
                <a:solidFill>
                  <a:srgbClr val="212F6E"/>
                </a:solidFill>
                <a:latin typeface="Arial"/>
                <a:cs typeface="Arial"/>
              </a:rPr>
              <a:t>Employee </a:t>
            </a:r>
            <a:r>
              <a:rPr spc="-101" dirty="0">
                <a:solidFill>
                  <a:srgbClr val="212F6E"/>
                </a:solidFill>
                <a:latin typeface="Arial"/>
                <a:cs typeface="Arial"/>
              </a:rPr>
              <a:t>Resource </a:t>
            </a:r>
            <a:r>
              <a:rPr spc="-71" dirty="0">
                <a:solidFill>
                  <a:srgbClr val="212F6E"/>
                </a:solidFill>
                <a:latin typeface="Arial"/>
                <a:cs typeface="Arial"/>
              </a:rPr>
              <a:t>Group  </a:t>
            </a:r>
            <a:r>
              <a:rPr spc="-168" dirty="0">
                <a:solidFill>
                  <a:srgbClr val="212F6E"/>
                </a:solidFill>
                <a:latin typeface="Arial"/>
                <a:cs typeface="Arial"/>
              </a:rPr>
              <a:t>(ERG) </a:t>
            </a:r>
            <a:r>
              <a:rPr spc="9" dirty="0">
                <a:solidFill>
                  <a:srgbClr val="212F6E"/>
                </a:solidFill>
                <a:latin typeface="Arial"/>
                <a:cs typeface="Arial"/>
              </a:rPr>
              <a:t>with </a:t>
            </a:r>
            <a:r>
              <a:rPr spc="-53" dirty="0">
                <a:solidFill>
                  <a:srgbClr val="212F6E"/>
                </a:solidFill>
                <a:latin typeface="Arial"/>
                <a:cs typeface="Arial"/>
              </a:rPr>
              <a:t>dedicated</a:t>
            </a:r>
            <a:r>
              <a:rPr spc="-146" dirty="0">
                <a:solidFill>
                  <a:srgbClr val="212F6E"/>
                </a:solidFill>
                <a:latin typeface="Arial"/>
                <a:cs typeface="Arial"/>
              </a:rPr>
              <a:t> </a:t>
            </a:r>
            <a:r>
              <a:rPr spc="-75" dirty="0">
                <a:solidFill>
                  <a:srgbClr val="212F6E"/>
                </a:solidFill>
                <a:latin typeface="Arial"/>
                <a:cs typeface="Arial"/>
              </a:rPr>
              <a:t>Talent  </a:t>
            </a:r>
            <a:r>
              <a:rPr spc="-40" dirty="0">
                <a:solidFill>
                  <a:srgbClr val="212F6E"/>
                </a:solidFill>
                <a:latin typeface="Arial"/>
                <a:cs typeface="Arial"/>
              </a:rPr>
              <a:t>Acquisition</a:t>
            </a:r>
            <a:r>
              <a:rPr spc="-110" dirty="0">
                <a:solidFill>
                  <a:srgbClr val="212F6E"/>
                </a:solidFill>
                <a:latin typeface="Arial"/>
                <a:cs typeface="Arial"/>
              </a:rPr>
              <a:t> </a:t>
            </a:r>
            <a:r>
              <a:rPr spc="-53" dirty="0">
                <a:solidFill>
                  <a:srgbClr val="212F6E"/>
                </a:solidFill>
                <a:latin typeface="Arial"/>
                <a:cs typeface="Arial"/>
              </a:rPr>
              <a:t>Support</a:t>
            </a:r>
            <a:endParaRPr dirty="0">
              <a:latin typeface="Arial"/>
              <a:cs typeface="Arial"/>
            </a:endParaRPr>
          </a:p>
        </p:txBody>
      </p:sp>
      <p:sp>
        <p:nvSpPr>
          <p:cNvPr id="24" name="object 24"/>
          <p:cNvSpPr txBox="1"/>
          <p:nvPr/>
        </p:nvSpPr>
        <p:spPr>
          <a:xfrm>
            <a:off x="4629293" y="2786573"/>
            <a:ext cx="3630793" cy="831574"/>
          </a:xfrm>
          <a:prstGeom prst="rect">
            <a:avLst/>
          </a:prstGeom>
        </p:spPr>
        <p:txBody>
          <a:bodyPr vert="horz" wrap="square" lIns="0" tIns="9525" rIns="0" bIns="0" rtlCol="0">
            <a:spAutoFit/>
          </a:bodyPr>
          <a:lstStyle/>
          <a:p>
            <a:pPr marL="11206" marR="4483">
              <a:lnSpc>
                <a:spcPct val="101000"/>
              </a:lnSpc>
              <a:spcBef>
                <a:spcPts val="75"/>
              </a:spcBef>
            </a:pPr>
            <a:r>
              <a:rPr spc="-75" dirty="0">
                <a:solidFill>
                  <a:srgbClr val="212F6E"/>
                </a:solidFill>
                <a:latin typeface="Arial"/>
                <a:cs typeface="Arial"/>
              </a:rPr>
              <a:t>Strong </a:t>
            </a:r>
            <a:r>
              <a:rPr spc="-35" dirty="0">
                <a:solidFill>
                  <a:srgbClr val="212F6E"/>
                </a:solidFill>
                <a:latin typeface="Arial"/>
                <a:cs typeface="Arial"/>
              </a:rPr>
              <a:t>community</a:t>
            </a:r>
            <a:r>
              <a:rPr spc="-146" dirty="0">
                <a:solidFill>
                  <a:srgbClr val="212F6E"/>
                </a:solidFill>
                <a:latin typeface="Arial"/>
                <a:cs typeface="Arial"/>
              </a:rPr>
              <a:t> </a:t>
            </a:r>
            <a:r>
              <a:rPr spc="-40" dirty="0">
                <a:solidFill>
                  <a:srgbClr val="212F6E"/>
                </a:solidFill>
                <a:latin typeface="Arial"/>
                <a:cs typeface="Arial"/>
              </a:rPr>
              <a:t>partnership  </a:t>
            </a:r>
            <a:r>
              <a:rPr spc="9" dirty="0">
                <a:solidFill>
                  <a:srgbClr val="212F6E"/>
                </a:solidFill>
                <a:latin typeface="Arial"/>
                <a:cs typeface="Arial"/>
              </a:rPr>
              <a:t>with </a:t>
            </a:r>
            <a:r>
              <a:rPr b="1" spc="-18" dirty="0">
                <a:solidFill>
                  <a:srgbClr val="0070BF"/>
                </a:solidFill>
                <a:latin typeface="Arial"/>
                <a:cs typeface="Arial"/>
              </a:rPr>
              <a:t>HMEA</a:t>
            </a:r>
            <a:r>
              <a:rPr spc="-18" dirty="0">
                <a:solidFill>
                  <a:srgbClr val="212F6E"/>
                </a:solidFill>
                <a:latin typeface="Arial"/>
                <a:cs typeface="Arial"/>
              </a:rPr>
              <a:t>, </a:t>
            </a:r>
            <a:r>
              <a:rPr b="1" dirty="0">
                <a:solidFill>
                  <a:srgbClr val="0070BF"/>
                </a:solidFill>
                <a:latin typeface="Arial"/>
                <a:cs typeface="Arial"/>
              </a:rPr>
              <a:t>The </a:t>
            </a:r>
            <a:r>
              <a:rPr b="1" spc="-18" dirty="0">
                <a:solidFill>
                  <a:srgbClr val="0070BF"/>
                </a:solidFill>
                <a:latin typeface="Arial"/>
                <a:cs typeface="Arial"/>
              </a:rPr>
              <a:t>Arc</a:t>
            </a:r>
            <a:r>
              <a:rPr spc="-18" dirty="0">
                <a:solidFill>
                  <a:srgbClr val="212F6E"/>
                </a:solidFill>
                <a:latin typeface="Arial"/>
                <a:cs typeface="Arial"/>
              </a:rPr>
              <a:t>, </a:t>
            </a:r>
            <a:r>
              <a:rPr spc="-66" dirty="0">
                <a:solidFill>
                  <a:srgbClr val="212F6E"/>
                </a:solidFill>
                <a:latin typeface="Arial"/>
                <a:cs typeface="Arial"/>
              </a:rPr>
              <a:t>and  </a:t>
            </a:r>
            <a:r>
              <a:rPr b="1" spc="-4" dirty="0">
                <a:solidFill>
                  <a:srgbClr val="0070BF"/>
                </a:solidFill>
                <a:latin typeface="Arial"/>
                <a:cs typeface="Arial"/>
              </a:rPr>
              <a:t>Neurodiversity in the  Workplace</a:t>
            </a:r>
            <a:endParaRPr dirty="0">
              <a:latin typeface="Arial"/>
              <a:cs typeface="Arial"/>
            </a:endParaRPr>
          </a:p>
        </p:txBody>
      </p:sp>
      <p:sp>
        <p:nvSpPr>
          <p:cNvPr id="26" name="object 26"/>
          <p:cNvSpPr txBox="1"/>
          <p:nvPr/>
        </p:nvSpPr>
        <p:spPr>
          <a:xfrm>
            <a:off x="9549009" y="2532799"/>
            <a:ext cx="2855608" cy="1341469"/>
          </a:xfrm>
          <a:prstGeom prst="rect">
            <a:avLst/>
          </a:prstGeom>
        </p:spPr>
        <p:txBody>
          <a:bodyPr vert="horz" wrap="square" lIns="0" tIns="66115" rIns="0" bIns="0" rtlCol="0">
            <a:spAutoFit/>
          </a:bodyPr>
          <a:lstStyle/>
          <a:p>
            <a:pPr marL="10646">
              <a:spcBef>
                <a:spcPts val="521"/>
              </a:spcBef>
              <a:tabLst>
                <a:tab pos="261111" algn="l"/>
                <a:tab pos="261671" algn="l"/>
              </a:tabLst>
            </a:pPr>
            <a:r>
              <a:rPr lang="en-US" spc="-75" dirty="0">
                <a:solidFill>
                  <a:srgbClr val="212F6E"/>
                </a:solidFill>
                <a:latin typeface="Arial"/>
                <a:cs typeface="Arial"/>
              </a:rPr>
              <a:t>Local Hiring Process</a:t>
            </a:r>
          </a:p>
          <a:p>
            <a:pPr marL="261111" indent="-250465">
              <a:spcBef>
                <a:spcPts val="521"/>
              </a:spcBef>
              <a:buChar char="•"/>
              <a:tabLst>
                <a:tab pos="261111" algn="l"/>
                <a:tab pos="261671" algn="l"/>
              </a:tabLst>
            </a:pPr>
            <a:r>
              <a:rPr spc="-75" dirty="0">
                <a:solidFill>
                  <a:srgbClr val="212F6E"/>
                </a:solidFill>
                <a:latin typeface="Arial"/>
                <a:cs typeface="Arial"/>
              </a:rPr>
              <a:t>No</a:t>
            </a:r>
            <a:r>
              <a:rPr spc="-101" dirty="0">
                <a:solidFill>
                  <a:srgbClr val="212F6E"/>
                </a:solidFill>
                <a:latin typeface="Arial"/>
                <a:cs typeface="Arial"/>
              </a:rPr>
              <a:t> </a:t>
            </a:r>
            <a:r>
              <a:rPr spc="-49" dirty="0">
                <a:solidFill>
                  <a:srgbClr val="212F6E"/>
                </a:solidFill>
                <a:latin typeface="Arial"/>
                <a:cs typeface="Arial"/>
              </a:rPr>
              <a:t>relocations</a:t>
            </a:r>
            <a:endParaRPr dirty="0">
              <a:latin typeface="Arial"/>
              <a:cs typeface="Arial"/>
            </a:endParaRPr>
          </a:p>
          <a:p>
            <a:pPr marL="261111" indent="-250465">
              <a:spcBef>
                <a:spcPts val="432"/>
              </a:spcBef>
              <a:buChar char="•"/>
              <a:tabLst>
                <a:tab pos="261111" algn="l"/>
                <a:tab pos="261671" algn="l"/>
              </a:tabLst>
            </a:pPr>
            <a:r>
              <a:rPr spc="-97" dirty="0">
                <a:solidFill>
                  <a:srgbClr val="212F6E"/>
                </a:solidFill>
                <a:latin typeface="Arial"/>
                <a:cs typeface="Arial"/>
              </a:rPr>
              <a:t>Local </a:t>
            </a:r>
            <a:r>
              <a:rPr spc="-31" dirty="0">
                <a:solidFill>
                  <a:srgbClr val="212F6E"/>
                </a:solidFill>
                <a:latin typeface="Arial"/>
                <a:cs typeface="Arial"/>
              </a:rPr>
              <a:t>support</a:t>
            </a:r>
            <a:r>
              <a:rPr spc="-124" dirty="0">
                <a:solidFill>
                  <a:srgbClr val="212F6E"/>
                </a:solidFill>
                <a:latin typeface="Arial"/>
                <a:cs typeface="Arial"/>
              </a:rPr>
              <a:t> </a:t>
            </a:r>
            <a:r>
              <a:rPr spc="-84" dirty="0">
                <a:solidFill>
                  <a:srgbClr val="212F6E"/>
                </a:solidFill>
                <a:latin typeface="Arial"/>
                <a:cs typeface="Arial"/>
              </a:rPr>
              <a:t>system</a:t>
            </a:r>
            <a:endParaRPr dirty="0">
              <a:latin typeface="Arial"/>
              <a:cs typeface="Arial"/>
            </a:endParaRPr>
          </a:p>
          <a:p>
            <a:pPr marL="261111" indent="-250465">
              <a:spcBef>
                <a:spcPts val="446"/>
              </a:spcBef>
              <a:buChar char="•"/>
              <a:tabLst>
                <a:tab pos="261111" algn="l"/>
                <a:tab pos="261671" algn="l"/>
              </a:tabLst>
            </a:pPr>
            <a:r>
              <a:rPr spc="-71" dirty="0">
                <a:solidFill>
                  <a:srgbClr val="212F6E"/>
                </a:solidFill>
                <a:latin typeface="Arial"/>
                <a:cs typeface="Arial"/>
              </a:rPr>
              <a:t>Professional </a:t>
            </a:r>
            <a:r>
              <a:rPr spc="-26" dirty="0">
                <a:solidFill>
                  <a:srgbClr val="212F6E"/>
                </a:solidFill>
                <a:latin typeface="Arial"/>
                <a:cs typeface="Arial"/>
              </a:rPr>
              <a:t>job</a:t>
            </a:r>
            <a:r>
              <a:rPr spc="-150" dirty="0">
                <a:solidFill>
                  <a:srgbClr val="212F6E"/>
                </a:solidFill>
                <a:latin typeface="Arial"/>
                <a:cs typeface="Arial"/>
              </a:rPr>
              <a:t> </a:t>
            </a:r>
            <a:r>
              <a:rPr spc="-75" dirty="0">
                <a:solidFill>
                  <a:srgbClr val="212F6E"/>
                </a:solidFill>
                <a:latin typeface="Arial"/>
                <a:cs typeface="Arial"/>
              </a:rPr>
              <a:t>coaching</a:t>
            </a:r>
            <a:endParaRPr dirty="0">
              <a:latin typeface="Arial"/>
              <a:cs typeface="Arial"/>
            </a:endParaRPr>
          </a:p>
        </p:txBody>
      </p:sp>
      <p:sp>
        <p:nvSpPr>
          <p:cNvPr id="27" name="object 27" descr="True Ability "/>
          <p:cNvSpPr/>
          <p:nvPr/>
        </p:nvSpPr>
        <p:spPr>
          <a:xfrm>
            <a:off x="488042" y="2356661"/>
            <a:ext cx="1970954" cy="381761"/>
          </a:xfrm>
          <a:prstGeom prst="rect">
            <a:avLst/>
          </a:prstGeom>
          <a:blipFill>
            <a:blip r:embed="rId4" cstate="print"/>
            <a:stretch>
              <a:fillRect/>
            </a:stretch>
          </a:blipFill>
        </p:spPr>
        <p:txBody>
          <a:bodyPr wrap="square" lIns="0" tIns="0" rIns="0" bIns="0" rtlCol="0"/>
          <a:lstStyle/>
          <a:p>
            <a:endParaRPr sz="1588"/>
          </a:p>
        </p:txBody>
      </p:sp>
      <p:sp>
        <p:nvSpPr>
          <p:cNvPr id="28" name="object 28" descr="Hands shaking icon"/>
          <p:cNvSpPr/>
          <p:nvPr/>
        </p:nvSpPr>
        <p:spPr>
          <a:xfrm>
            <a:off x="5900246" y="2215236"/>
            <a:ext cx="676387" cy="658905"/>
          </a:xfrm>
          <a:prstGeom prst="rect">
            <a:avLst/>
          </a:prstGeom>
          <a:blipFill>
            <a:blip r:embed="rId5" cstate="print"/>
            <a:stretch>
              <a:fillRect/>
            </a:stretch>
          </a:blipFill>
        </p:spPr>
        <p:txBody>
          <a:bodyPr wrap="square" lIns="0" tIns="0" rIns="0" bIns="0" rtlCol="0"/>
          <a:lstStyle/>
          <a:p>
            <a:endParaRPr sz="1588"/>
          </a:p>
        </p:txBody>
      </p:sp>
      <p:sp>
        <p:nvSpPr>
          <p:cNvPr id="29" name="object 29" descr="Person at computer icon"/>
          <p:cNvSpPr/>
          <p:nvPr/>
        </p:nvSpPr>
        <p:spPr>
          <a:xfrm>
            <a:off x="10703166" y="2044787"/>
            <a:ext cx="547294" cy="532503"/>
          </a:xfrm>
          <a:prstGeom prst="rect">
            <a:avLst/>
          </a:prstGeom>
          <a:blipFill>
            <a:blip r:embed="rId6" cstate="print"/>
            <a:stretch>
              <a:fillRect/>
            </a:stretch>
          </a:blipFill>
        </p:spPr>
        <p:txBody>
          <a:bodyPr wrap="square" lIns="0" tIns="0" rIns="0" bIns="0" rtlCol="0"/>
          <a:lstStyle/>
          <a:p>
            <a:endParaRPr sz="1588"/>
          </a:p>
        </p:txBody>
      </p:sp>
      <p:sp>
        <p:nvSpPr>
          <p:cNvPr id="30" name="Rectangle 29">
            <a:extLst>
              <a:ext uri="{FF2B5EF4-FFF2-40B4-BE49-F238E27FC236}">
                <a16:creationId xmlns:a16="http://schemas.microsoft.com/office/drawing/2014/main" id="{7DB449F8-B95F-4A1D-9ADC-52F5C36FC91F}"/>
              </a:ext>
            </a:extLst>
          </p:cNvPr>
          <p:cNvSpPr/>
          <p:nvPr/>
        </p:nvSpPr>
        <p:spPr>
          <a:xfrm>
            <a:off x="955077" y="1302309"/>
            <a:ext cx="10651066" cy="821635"/>
          </a:xfrm>
          <a:prstGeom prst="rect">
            <a:avLst/>
          </a:prstGeom>
        </p:spPr>
        <p:txBody>
          <a:bodyPr wrap="square">
            <a:spAutoFit/>
          </a:bodyPr>
          <a:lstStyle/>
          <a:p>
            <a:pPr marL="67239" marR="610193">
              <a:lnSpc>
                <a:spcPct val="102400"/>
              </a:lnSpc>
              <a:spcBef>
                <a:spcPts val="71"/>
              </a:spcBef>
            </a:pPr>
            <a:r>
              <a:rPr lang="en-US" sz="2400" dirty="0">
                <a:solidFill>
                  <a:srgbClr val="262D64"/>
                </a:solidFill>
                <a:latin typeface="Arial"/>
                <a:cs typeface="Arial"/>
              </a:rPr>
              <a:t>Dell’s </a:t>
            </a:r>
            <a:r>
              <a:rPr lang="en-US" sz="2400" b="1" spc="9" dirty="0">
                <a:solidFill>
                  <a:srgbClr val="262D64"/>
                </a:solidFill>
                <a:latin typeface="Arial"/>
                <a:cs typeface="Arial"/>
              </a:rPr>
              <a:t>Program </a:t>
            </a:r>
            <a:r>
              <a:rPr lang="en-US" sz="2400" spc="4" dirty="0">
                <a:solidFill>
                  <a:srgbClr val="262D64"/>
                </a:solidFill>
                <a:latin typeface="Arial"/>
                <a:cs typeface="Arial"/>
              </a:rPr>
              <a:t>is in </a:t>
            </a:r>
            <a:r>
              <a:rPr lang="en-US" sz="2400" b="1" spc="-13" dirty="0">
                <a:solidFill>
                  <a:srgbClr val="262D64"/>
                </a:solidFill>
                <a:latin typeface="Arial"/>
                <a:cs typeface="Arial"/>
              </a:rPr>
              <a:t>Year </a:t>
            </a:r>
            <a:r>
              <a:rPr lang="en-US" sz="2400" b="1" spc="13" dirty="0">
                <a:solidFill>
                  <a:srgbClr val="262D64"/>
                </a:solidFill>
                <a:latin typeface="Arial"/>
                <a:cs typeface="Arial"/>
              </a:rPr>
              <a:t>3 </a:t>
            </a:r>
            <a:r>
              <a:rPr lang="en-US" sz="2400" spc="9" dirty="0">
                <a:solidFill>
                  <a:srgbClr val="262D64"/>
                </a:solidFill>
                <a:latin typeface="Arial"/>
                <a:cs typeface="Arial"/>
              </a:rPr>
              <a:t>with </a:t>
            </a:r>
            <a:r>
              <a:rPr lang="en-US" sz="2400" b="1" spc="13" dirty="0">
                <a:solidFill>
                  <a:srgbClr val="262D64"/>
                </a:solidFill>
                <a:latin typeface="Arial"/>
                <a:cs typeface="Arial"/>
              </a:rPr>
              <a:t>20 </a:t>
            </a:r>
            <a:r>
              <a:rPr lang="en-US" sz="2400" b="1" spc="4" dirty="0">
                <a:solidFill>
                  <a:srgbClr val="262D64"/>
                </a:solidFill>
                <a:latin typeface="Arial"/>
                <a:cs typeface="Arial"/>
              </a:rPr>
              <a:t>full-time hires </a:t>
            </a:r>
            <a:r>
              <a:rPr lang="en-US" sz="2400" spc="4" dirty="0">
                <a:solidFill>
                  <a:srgbClr val="262D64"/>
                </a:solidFill>
                <a:latin typeface="Arial"/>
                <a:cs typeface="Arial"/>
              </a:rPr>
              <a:t>in </a:t>
            </a:r>
            <a:r>
              <a:rPr lang="en-US" sz="2400" spc="9" dirty="0">
                <a:solidFill>
                  <a:srgbClr val="262D64"/>
                </a:solidFill>
                <a:latin typeface="Arial"/>
                <a:cs typeface="Arial"/>
              </a:rPr>
              <a:t>Massachusetts </a:t>
            </a:r>
            <a:r>
              <a:rPr lang="en-US" sz="2400" spc="13" dirty="0">
                <a:solidFill>
                  <a:srgbClr val="262D64"/>
                </a:solidFill>
                <a:latin typeface="Arial"/>
                <a:cs typeface="Arial"/>
              </a:rPr>
              <a:t>and </a:t>
            </a:r>
            <a:r>
              <a:rPr lang="en-US" sz="2400" spc="-18" dirty="0">
                <a:solidFill>
                  <a:srgbClr val="262D64"/>
                </a:solidFill>
                <a:latin typeface="Arial"/>
                <a:cs typeface="Arial"/>
              </a:rPr>
              <a:t>Texas, </a:t>
            </a:r>
            <a:r>
              <a:rPr lang="en-US" sz="2400" spc="4" dirty="0">
                <a:solidFill>
                  <a:srgbClr val="262D64"/>
                </a:solidFill>
                <a:latin typeface="Arial"/>
                <a:cs typeface="Arial"/>
              </a:rPr>
              <a:t>with </a:t>
            </a:r>
            <a:r>
              <a:rPr lang="en-US" sz="2400" b="1" spc="9" dirty="0">
                <a:solidFill>
                  <a:srgbClr val="262D64"/>
                </a:solidFill>
                <a:latin typeface="Arial"/>
                <a:cs typeface="Arial"/>
              </a:rPr>
              <a:t>10-15  projected </a:t>
            </a:r>
            <a:r>
              <a:rPr lang="en-US" sz="2400" b="1" spc="13" dirty="0">
                <a:solidFill>
                  <a:srgbClr val="262D64"/>
                </a:solidFill>
                <a:latin typeface="Arial"/>
                <a:cs typeface="Arial"/>
              </a:rPr>
              <a:t>new </a:t>
            </a:r>
            <a:r>
              <a:rPr lang="en-US" sz="2400" b="1" spc="4" dirty="0">
                <a:solidFill>
                  <a:srgbClr val="262D64"/>
                </a:solidFill>
                <a:latin typeface="Arial"/>
                <a:cs typeface="Arial"/>
              </a:rPr>
              <a:t>hires </a:t>
            </a:r>
            <a:r>
              <a:rPr lang="en-US" sz="2400" b="1" spc="9" dirty="0">
                <a:solidFill>
                  <a:srgbClr val="262D64"/>
                </a:solidFill>
                <a:latin typeface="Arial"/>
                <a:cs typeface="Arial"/>
              </a:rPr>
              <a:t>in</a:t>
            </a:r>
            <a:r>
              <a:rPr lang="en-US" sz="2400" b="1" spc="53" dirty="0">
                <a:solidFill>
                  <a:srgbClr val="262D64"/>
                </a:solidFill>
                <a:latin typeface="Arial"/>
                <a:cs typeface="Arial"/>
              </a:rPr>
              <a:t> </a:t>
            </a:r>
            <a:r>
              <a:rPr lang="en-US" sz="2400" b="1" spc="4" dirty="0">
                <a:solidFill>
                  <a:srgbClr val="262D64"/>
                </a:solidFill>
                <a:latin typeface="Arial"/>
                <a:cs typeface="Arial"/>
              </a:rPr>
              <a:t>2020</a:t>
            </a:r>
            <a:endParaRPr lang="en-US" sz="2400" dirty="0">
              <a:solidFill>
                <a:srgbClr val="262D64"/>
              </a:solidFill>
              <a:latin typeface="Arial"/>
              <a:cs typeface="Arial"/>
            </a:endParaRPr>
          </a:p>
        </p:txBody>
      </p:sp>
    </p:spTree>
    <p:extLst>
      <p:ext uri="{BB962C8B-B14F-4D97-AF65-F5344CB8AC3E}">
        <p14:creationId xmlns:p14="http://schemas.microsoft.com/office/powerpoint/2010/main" val="1750737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2" name="Title 1"/>
          <p:cNvSpPr>
            <a:spLocks noGrp="1"/>
          </p:cNvSpPr>
          <p:nvPr>
            <p:ph type="title"/>
          </p:nvPr>
        </p:nvSpPr>
        <p:spPr>
          <a:xfrm>
            <a:off x="618063" y="3117587"/>
            <a:ext cx="9265771" cy="622836"/>
          </a:xfrm>
        </p:spPr>
        <p:txBody>
          <a:bodyPr>
            <a:normAutofit fontScale="90000"/>
          </a:bodyPr>
          <a:lstStyle/>
          <a:p>
            <a:r>
              <a:rPr lang="en-US" dirty="0" err="1">
                <a:solidFill>
                  <a:schemeClr val="bg1"/>
                </a:solidFill>
                <a:latin typeface="Arial Black" panose="020B0604020202020204" pitchFamily="34" charset="0"/>
                <a:cs typeface="Arial Black" panose="020B0604020202020204" pitchFamily="34" charset="0"/>
              </a:rPr>
              <a:t>Thermo</a:t>
            </a:r>
            <a:r>
              <a:rPr lang="en-US" dirty="0">
                <a:solidFill>
                  <a:schemeClr val="bg1"/>
                </a:solidFill>
                <a:latin typeface="Arial Black" panose="020B0604020202020204" pitchFamily="34" charset="0"/>
                <a:cs typeface="Arial Black" panose="020B0604020202020204" pitchFamily="34" charset="0"/>
              </a:rPr>
              <a:t> Fischer Scientific</a:t>
            </a:r>
            <a:endParaRPr lang="en-US" dirty="0">
              <a:solidFill>
                <a:schemeClr val="bg1"/>
              </a:solidFill>
            </a:endParaRPr>
          </a:p>
        </p:txBody>
      </p:sp>
      <p:sp>
        <p:nvSpPr>
          <p:cNvPr id="10" name="Content Placeholder 9">
            <a:extLst>
              <a:ext uri="{FF2B5EF4-FFF2-40B4-BE49-F238E27FC236}">
                <a16:creationId xmlns:a16="http://schemas.microsoft.com/office/drawing/2014/main" id="{20449769-C89C-48A9-A023-B3E6241175B9}"/>
              </a:ext>
            </a:extLst>
          </p:cNvPr>
          <p:cNvSpPr>
            <a:spLocks noGrp="1"/>
          </p:cNvSpPr>
          <p:nvPr>
            <p:ph idx="1"/>
          </p:nvPr>
        </p:nvSpPr>
        <p:spPr>
          <a:xfrm>
            <a:off x="618063" y="4049971"/>
            <a:ext cx="9565028" cy="1249240"/>
          </a:xfrm>
        </p:spPr>
        <p:txBody>
          <a:bodyPr>
            <a:noAutofit/>
          </a:bodyPr>
          <a:lstStyle/>
          <a:p>
            <a:pPr marL="0" indent="0">
              <a:buNone/>
            </a:pPr>
            <a:r>
              <a:rPr lang="en-US" sz="3200" dirty="0">
                <a:solidFill>
                  <a:schemeClr val="bg1"/>
                </a:solidFill>
                <a:cs typeface="Arial Black" panose="020B0604020202020204" pitchFamily="34" charset="0"/>
              </a:rPr>
              <a:t>Presenter</a:t>
            </a:r>
          </a:p>
          <a:p>
            <a:r>
              <a:rPr lang="en-US" sz="3200" dirty="0">
                <a:solidFill>
                  <a:schemeClr val="bg1"/>
                </a:solidFill>
              </a:rPr>
              <a:t>Rueben Stokes, Vice President, Global Diversity &amp; Inclusion</a:t>
            </a:r>
          </a:p>
        </p:txBody>
      </p:sp>
    </p:spTree>
    <p:extLst>
      <p:ext uri="{BB962C8B-B14F-4D97-AF65-F5344CB8AC3E}">
        <p14:creationId xmlns:p14="http://schemas.microsoft.com/office/powerpoint/2010/main" val="1683984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C183D7F6-B498-43B3-948B-1728B52AA6E4}">
                <adec:decorative xmlns:adec="http://schemas.microsoft.com/office/drawing/2017/decorative" val="1"/>
              </a:ext>
            </a:extLst>
          </p:cNvPr>
          <p:cNvSpPr/>
          <p:nvPr/>
        </p:nvSpPr>
        <p:spPr>
          <a:xfrm>
            <a:off x="0" y="6239933"/>
            <a:ext cx="12221054" cy="627716"/>
          </a:xfrm>
          <a:prstGeom prst="rect">
            <a:avLst/>
          </a:prstGeom>
          <a:blipFill>
            <a:blip r:embed="rId2" cstate="print"/>
            <a:stretch>
              <a:fillRect/>
            </a:stretch>
          </a:blipFill>
        </p:spPr>
        <p:txBody>
          <a:bodyPr wrap="square" lIns="0" tIns="0" rIns="0" bIns="0" rtlCol="0"/>
          <a:lstStyle/>
          <a:p>
            <a:endParaRPr sz="1588"/>
          </a:p>
        </p:txBody>
      </p:sp>
      <p:graphicFrame>
        <p:nvGraphicFramePr>
          <p:cNvPr id="6" name="object 6"/>
          <p:cNvGraphicFramePr>
            <a:graphicFrameLocks noGrp="1"/>
          </p:cNvGraphicFramePr>
          <p:nvPr>
            <p:extLst>
              <p:ext uri="{D42A27DB-BD31-4B8C-83A1-F6EECF244321}">
                <p14:modId xmlns:p14="http://schemas.microsoft.com/office/powerpoint/2010/main" val="3943992083"/>
              </p:ext>
            </p:extLst>
          </p:nvPr>
        </p:nvGraphicFramePr>
        <p:xfrm>
          <a:off x="303321" y="3558401"/>
          <a:ext cx="11630951" cy="2390160"/>
        </p:xfrm>
        <a:graphic>
          <a:graphicData uri="http://schemas.openxmlformats.org/drawingml/2006/table">
            <a:tbl>
              <a:tblPr firstRow="1" bandRow="1">
                <a:tableStyleId>{2D5ABB26-0587-4C30-8999-92F81FD0307C}</a:tableStyleId>
              </a:tblPr>
              <a:tblGrid>
                <a:gridCol w="5814676">
                  <a:extLst>
                    <a:ext uri="{9D8B030D-6E8A-4147-A177-3AD203B41FA5}">
                      <a16:colId xmlns:a16="http://schemas.microsoft.com/office/drawing/2014/main" val="20000"/>
                    </a:ext>
                  </a:extLst>
                </a:gridCol>
                <a:gridCol w="5816275">
                  <a:extLst>
                    <a:ext uri="{9D8B030D-6E8A-4147-A177-3AD203B41FA5}">
                      <a16:colId xmlns:a16="http://schemas.microsoft.com/office/drawing/2014/main" val="20001"/>
                    </a:ext>
                  </a:extLst>
                </a:gridCol>
              </a:tblGrid>
              <a:tr h="552528">
                <a:tc>
                  <a:txBody>
                    <a:bodyPr/>
                    <a:lstStyle/>
                    <a:p>
                      <a:pPr marL="74295">
                        <a:lnSpc>
                          <a:spcPct val="100000"/>
                        </a:lnSpc>
                        <a:spcBef>
                          <a:spcPts val="815"/>
                        </a:spcBef>
                      </a:pPr>
                      <a:r>
                        <a:rPr sz="1900" b="1" spc="20" dirty="0">
                          <a:solidFill>
                            <a:schemeClr val="bg1"/>
                          </a:solidFill>
                          <a:latin typeface="Arial"/>
                          <a:cs typeface="Arial"/>
                        </a:rPr>
                        <a:t>Success</a:t>
                      </a:r>
                      <a:r>
                        <a:rPr sz="1900" b="1" spc="-35" dirty="0">
                          <a:solidFill>
                            <a:schemeClr val="bg1"/>
                          </a:solidFill>
                          <a:latin typeface="Arial"/>
                          <a:cs typeface="Arial"/>
                        </a:rPr>
                        <a:t> </a:t>
                      </a:r>
                      <a:r>
                        <a:rPr sz="1900" b="1" spc="15" dirty="0">
                          <a:solidFill>
                            <a:schemeClr val="bg1"/>
                          </a:solidFill>
                          <a:latin typeface="Arial"/>
                          <a:cs typeface="Arial"/>
                        </a:rPr>
                        <a:t>Factors</a:t>
                      </a:r>
                      <a:endParaRPr sz="1900" dirty="0">
                        <a:solidFill>
                          <a:schemeClr val="bg1"/>
                        </a:solidFill>
                        <a:latin typeface="Arial"/>
                        <a:cs typeface="Arial"/>
                      </a:endParaRPr>
                    </a:p>
                  </a:txBody>
                  <a:tcPr marL="0" marR="0" marT="13029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D64"/>
                    </a:solidFill>
                  </a:tcPr>
                </a:tc>
                <a:tc>
                  <a:txBody>
                    <a:bodyPr/>
                    <a:lstStyle/>
                    <a:p>
                      <a:pPr marL="75565">
                        <a:lnSpc>
                          <a:spcPct val="100000"/>
                        </a:lnSpc>
                        <a:spcBef>
                          <a:spcPts val="815"/>
                        </a:spcBef>
                      </a:pPr>
                      <a:r>
                        <a:rPr sz="1900" b="1" spc="10" dirty="0">
                          <a:solidFill>
                            <a:schemeClr val="bg1"/>
                          </a:solidFill>
                          <a:latin typeface="Arial"/>
                          <a:cs typeface="Arial"/>
                        </a:rPr>
                        <a:t>Areas </a:t>
                      </a:r>
                      <a:r>
                        <a:rPr sz="1900" b="1" spc="15" dirty="0">
                          <a:solidFill>
                            <a:schemeClr val="bg1"/>
                          </a:solidFill>
                          <a:latin typeface="Arial"/>
                          <a:cs typeface="Arial"/>
                        </a:rPr>
                        <a:t>to</a:t>
                      </a:r>
                      <a:r>
                        <a:rPr sz="1900" b="1" spc="40" dirty="0">
                          <a:solidFill>
                            <a:schemeClr val="bg1"/>
                          </a:solidFill>
                          <a:latin typeface="Arial"/>
                          <a:cs typeface="Arial"/>
                        </a:rPr>
                        <a:t> </a:t>
                      </a:r>
                      <a:r>
                        <a:rPr sz="1900" b="1" spc="5" dirty="0">
                          <a:solidFill>
                            <a:schemeClr val="bg1"/>
                          </a:solidFill>
                          <a:latin typeface="Arial"/>
                          <a:cs typeface="Arial"/>
                        </a:rPr>
                        <a:t>Watch</a:t>
                      </a:r>
                      <a:endParaRPr sz="1900" dirty="0">
                        <a:solidFill>
                          <a:schemeClr val="bg1"/>
                        </a:solidFill>
                        <a:latin typeface="Arial"/>
                        <a:cs typeface="Arial"/>
                      </a:endParaRPr>
                    </a:p>
                  </a:txBody>
                  <a:tcPr marL="0" marR="0" marT="130298"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2D64"/>
                    </a:solidFill>
                  </a:tcPr>
                </a:tc>
                <a:extLst>
                  <a:ext uri="{0D108BD9-81ED-4DB2-BD59-A6C34878D82A}">
                    <a16:rowId xmlns:a16="http://schemas.microsoft.com/office/drawing/2014/main" val="10000"/>
                  </a:ext>
                </a:extLst>
              </a:tr>
              <a:tr h="1837632">
                <a:tc>
                  <a:txBody>
                    <a:bodyPr/>
                    <a:lstStyle/>
                    <a:p>
                      <a:pPr marL="310515" indent="-236854">
                        <a:lnSpc>
                          <a:spcPct val="100000"/>
                        </a:lnSpc>
                        <a:spcBef>
                          <a:spcPts val="290"/>
                        </a:spcBef>
                        <a:buChar char="•"/>
                        <a:tabLst>
                          <a:tab pos="310515" algn="l"/>
                          <a:tab pos="311150" algn="l"/>
                        </a:tabLst>
                      </a:pPr>
                      <a:r>
                        <a:rPr sz="1900" spc="15" dirty="0">
                          <a:solidFill>
                            <a:schemeClr val="tx1"/>
                          </a:solidFill>
                          <a:latin typeface="Arial"/>
                          <a:cs typeface="Arial"/>
                        </a:rPr>
                        <a:t>Passionate, </a:t>
                      </a:r>
                      <a:r>
                        <a:rPr sz="1900" spc="10" dirty="0">
                          <a:solidFill>
                            <a:schemeClr val="tx1"/>
                          </a:solidFill>
                          <a:latin typeface="Arial"/>
                          <a:cs typeface="Arial"/>
                        </a:rPr>
                        <a:t>driven, </a:t>
                      </a:r>
                      <a:r>
                        <a:rPr sz="1900" spc="15" dirty="0">
                          <a:solidFill>
                            <a:schemeClr val="tx1"/>
                          </a:solidFill>
                          <a:latin typeface="Arial"/>
                          <a:cs typeface="Arial"/>
                        </a:rPr>
                        <a:t>and </a:t>
                      </a:r>
                      <a:r>
                        <a:rPr sz="1900" spc="20" dirty="0">
                          <a:solidFill>
                            <a:schemeClr val="tx1"/>
                          </a:solidFill>
                          <a:latin typeface="Arial"/>
                          <a:cs typeface="Arial"/>
                        </a:rPr>
                        <a:t>engaged </a:t>
                      </a:r>
                      <a:r>
                        <a:rPr sz="1900" spc="15" dirty="0">
                          <a:solidFill>
                            <a:schemeClr val="tx1"/>
                          </a:solidFill>
                          <a:latin typeface="Arial"/>
                          <a:cs typeface="Arial"/>
                        </a:rPr>
                        <a:t>team</a:t>
                      </a:r>
                      <a:r>
                        <a:rPr sz="1900" spc="-95" dirty="0">
                          <a:solidFill>
                            <a:schemeClr val="tx1"/>
                          </a:solidFill>
                          <a:latin typeface="Arial"/>
                          <a:cs typeface="Arial"/>
                        </a:rPr>
                        <a:t> </a:t>
                      </a:r>
                      <a:r>
                        <a:rPr sz="1900" spc="20" dirty="0">
                          <a:solidFill>
                            <a:schemeClr val="tx1"/>
                          </a:solidFill>
                          <a:latin typeface="Arial"/>
                          <a:cs typeface="Arial"/>
                        </a:rPr>
                        <a:t>members</a:t>
                      </a:r>
                      <a:endParaRPr sz="1900" dirty="0">
                        <a:solidFill>
                          <a:schemeClr val="tx1"/>
                        </a:solidFill>
                        <a:latin typeface="Arial"/>
                        <a:cs typeface="Arial"/>
                      </a:endParaRPr>
                    </a:p>
                    <a:p>
                      <a:pPr marL="310515" indent="-236854">
                        <a:lnSpc>
                          <a:spcPct val="100000"/>
                        </a:lnSpc>
                        <a:spcBef>
                          <a:spcPts val="45"/>
                        </a:spcBef>
                        <a:buChar char="•"/>
                        <a:tabLst>
                          <a:tab pos="310515" algn="l"/>
                          <a:tab pos="311150" algn="l"/>
                        </a:tabLst>
                      </a:pPr>
                      <a:r>
                        <a:rPr sz="1900" spc="20" dirty="0">
                          <a:solidFill>
                            <a:schemeClr val="tx1"/>
                          </a:solidFill>
                          <a:latin typeface="Arial"/>
                          <a:cs typeface="Arial"/>
                        </a:rPr>
                        <a:t>Focus on </a:t>
                      </a:r>
                      <a:r>
                        <a:rPr sz="1900" spc="15" dirty="0">
                          <a:solidFill>
                            <a:schemeClr val="tx1"/>
                          </a:solidFill>
                          <a:latin typeface="Arial"/>
                          <a:cs typeface="Arial"/>
                        </a:rPr>
                        <a:t>Business </a:t>
                      </a:r>
                      <a:r>
                        <a:rPr sz="1900" spc="10" dirty="0">
                          <a:solidFill>
                            <a:schemeClr val="tx1"/>
                          </a:solidFill>
                          <a:latin typeface="Arial"/>
                          <a:cs typeface="Arial"/>
                        </a:rPr>
                        <a:t>Imperatives </a:t>
                      </a:r>
                      <a:r>
                        <a:rPr sz="1900" spc="15" dirty="0">
                          <a:solidFill>
                            <a:schemeClr val="tx1"/>
                          </a:solidFill>
                          <a:latin typeface="Arial"/>
                          <a:cs typeface="Arial"/>
                        </a:rPr>
                        <a:t>and</a:t>
                      </a:r>
                      <a:r>
                        <a:rPr sz="1900" spc="-70" dirty="0">
                          <a:solidFill>
                            <a:schemeClr val="tx1"/>
                          </a:solidFill>
                          <a:latin typeface="Arial"/>
                          <a:cs typeface="Arial"/>
                        </a:rPr>
                        <a:t> </a:t>
                      </a:r>
                      <a:r>
                        <a:rPr sz="1900" spc="15" dirty="0">
                          <a:solidFill>
                            <a:schemeClr val="tx1"/>
                          </a:solidFill>
                          <a:latin typeface="Arial"/>
                          <a:cs typeface="Arial"/>
                        </a:rPr>
                        <a:t>Outcomes</a:t>
                      </a:r>
                      <a:endParaRPr sz="1900" dirty="0">
                        <a:solidFill>
                          <a:schemeClr val="tx1"/>
                        </a:solidFill>
                        <a:latin typeface="Arial"/>
                        <a:cs typeface="Arial"/>
                      </a:endParaRPr>
                    </a:p>
                    <a:p>
                      <a:pPr marL="310515" indent="-236854">
                        <a:lnSpc>
                          <a:spcPct val="100000"/>
                        </a:lnSpc>
                        <a:spcBef>
                          <a:spcPts val="35"/>
                        </a:spcBef>
                        <a:buChar char="•"/>
                        <a:tabLst>
                          <a:tab pos="310515" algn="l"/>
                          <a:tab pos="311150" algn="l"/>
                        </a:tabLst>
                      </a:pPr>
                      <a:r>
                        <a:rPr sz="1900" spc="10" dirty="0">
                          <a:solidFill>
                            <a:schemeClr val="tx1"/>
                          </a:solidFill>
                          <a:latin typeface="Arial"/>
                          <a:cs typeface="Arial"/>
                        </a:rPr>
                        <a:t>Executive </a:t>
                      </a:r>
                      <a:r>
                        <a:rPr sz="1900" spc="15" dirty="0">
                          <a:solidFill>
                            <a:schemeClr val="tx1"/>
                          </a:solidFill>
                          <a:latin typeface="Arial"/>
                          <a:cs typeface="Arial"/>
                        </a:rPr>
                        <a:t>Sponsorship and</a:t>
                      </a:r>
                      <a:r>
                        <a:rPr sz="1900" spc="-40" dirty="0">
                          <a:solidFill>
                            <a:schemeClr val="tx1"/>
                          </a:solidFill>
                          <a:latin typeface="Arial"/>
                          <a:cs typeface="Arial"/>
                        </a:rPr>
                        <a:t> </a:t>
                      </a:r>
                      <a:r>
                        <a:rPr sz="1900" spc="15" dirty="0">
                          <a:solidFill>
                            <a:schemeClr val="tx1"/>
                          </a:solidFill>
                          <a:latin typeface="Arial"/>
                          <a:cs typeface="Arial"/>
                        </a:rPr>
                        <a:t>Support</a:t>
                      </a:r>
                      <a:endParaRPr sz="1900" dirty="0">
                        <a:solidFill>
                          <a:schemeClr val="tx1"/>
                        </a:solidFill>
                        <a:latin typeface="Arial"/>
                        <a:cs typeface="Arial"/>
                      </a:endParaRPr>
                    </a:p>
                    <a:p>
                      <a:pPr marL="310515" indent="-236854">
                        <a:lnSpc>
                          <a:spcPct val="100000"/>
                        </a:lnSpc>
                        <a:spcBef>
                          <a:spcPts val="50"/>
                        </a:spcBef>
                        <a:buChar char="•"/>
                        <a:tabLst>
                          <a:tab pos="310515" algn="l"/>
                          <a:tab pos="311150" algn="l"/>
                        </a:tabLst>
                      </a:pPr>
                      <a:r>
                        <a:rPr sz="1900" spc="15" dirty="0">
                          <a:solidFill>
                            <a:schemeClr val="tx1"/>
                          </a:solidFill>
                          <a:latin typeface="Arial"/>
                          <a:cs typeface="Arial"/>
                        </a:rPr>
                        <a:t>Strong Community</a:t>
                      </a:r>
                      <a:r>
                        <a:rPr sz="1900" spc="-25" dirty="0">
                          <a:solidFill>
                            <a:schemeClr val="tx1"/>
                          </a:solidFill>
                          <a:latin typeface="Arial"/>
                          <a:cs typeface="Arial"/>
                        </a:rPr>
                        <a:t> </a:t>
                      </a:r>
                      <a:r>
                        <a:rPr sz="1900" spc="10" dirty="0">
                          <a:solidFill>
                            <a:schemeClr val="tx1"/>
                          </a:solidFill>
                          <a:latin typeface="Arial"/>
                          <a:cs typeface="Arial"/>
                        </a:rPr>
                        <a:t>Partners</a:t>
                      </a:r>
                      <a:endParaRPr sz="1900" dirty="0">
                        <a:solidFill>
                          <a:schemeClr val="tx1"/>
                        </a:solidFill>
                        <a:latin typeface="Arial"/>
                        <a:cs typeface="Arial"/>
                      </a:endParaRPr>
                    </a:p>
                    <a:p>
                      <a:pPr marL="310515" marR="504825" indent="-236220">
                        <a:lnSpc>
                          <a:spcPts val="1789"/>
                        </a:lnSpc>
                        <a:spcBef>
                          <a:spcPts val="55"/>
                        </a:spcBef>
                        <a:buChar char="•"/>
                        <a:tabLst>
                          <a:tab pos="310515" algn="l"/>
                          <a:tab pos="311150" algn="l"/>
                        </a:tabLst>
                      </a:pPr>
                      <a:r>
                        <a:rPr sz="1900" spc="10" dirty="0">
                          <a:solidFill>
                            <a:schemeClr val="tx1"/>
                          </a:solidFill>
                          <a:latin typeface="Arial"/>
                          <a:cs typeface="Arial"/>
                        </a:rPr>
                        <a:t>Inclusive </a:t>
                      </a:r>
                      <a:r>
                        <a:rPr sz="1900" spc="20" dirty="0">
                          <a:solidFill>
                            <a:schemeClr val="tx1"/>
                          </a:solidFill>
                          <a:latin typeface="Arial"/>
                          <a:cs typeface="Arial"/>
                        </a:rPr>
                        <a:t>Company </a:t>
                      </a:r>
                      <a:r>
                        <a:rPr sz="1900" spc="15" dirty="0">
                          <a:solidFill>
                            <a:schemeClr val="tx1"/>
                          </a:solidFill>
                          <a:latin typeface="Arial"/>
                          <a:cs typeface="Arial"/>
                        </a:rPr>
                        <a:t>Culture set by</a:t>
                      </a:r>
                      <a:r>
                        <a:rPr sz="1900" spc="-60" dirty="0">
                          <a:solidFill>
                            <a:schemeClr val="tx1"/>
                          </a:solidFill>
                          <a:latin typeface="Arial"/>
                          <a:cs typeface="Arial"/>
                        </a:rPr>
                        <a:t> </a:t>
                      </a:r>
                      <a:r>
                        <a:rPr sz="1900" spc="15" dirty="0">
                          <a:solidFill>
                            <a:schemeClr val="tx1"/>
                          </a:solidFill>
                          <a:latin typeface="Arial"/>
                          <a:cs typeface="Arial"/>
                        </a:rPr>
                        <a:t>Leadership  team</a:t>
                      </a:r>
                      <a:endParaRPr sz="1900" dirty="0">
                        <a:solidFill>
                          <a:schemeClr val="tx1"/>
                        </a:solidFill>
                        <a:latin typeface="Arial"/>
                        <a:cs typeface="Arial"/>
                      </a:endParaRPr>
                    </a:p>
                  </a:txBody>
                  <a:tcPr marL="0" marR="0" marT="46364" marB="0">
                    <a:lnL w="12700">
                      <a:solidFill>
                        <a:srgbClr val="FFFFFF"/>
                      </a:solidFill>
                      <a:prstDash val="solid"/>
                    </a:lnL>
                    <a:lnR w="12700">
                      <a:solidFill>
                        <a:srgbClr val="FFFFFF"/>
                      </a:solidFill>
                      <a:prstDash val="solid"/>
                    </a:lnR>
                    <a:lnT w="12700" cap="flat" cmpd="sng" algn="ctr">
                      <a:solidFill>
                        <a:schemeClr val="tx1"/>
                      </a:solidFill>
                      <a:prstDash val="solid"/>
                      <a:round/>
                      <a:headEnd type="none" w="med" len="med"/>
                      <a:tailEnd type="none" w="med" len="med"/>
                    </a:lnT>
                    <a:lnB w="12700">
                      <a:solidFill>
                        <a:srgbClr val="FFFFFF"/>
                      </a:solidFill>
                      <a:prstDash val="solid"/>
                    </a:lnB>
                    <a:solidFill>
                      <a:srgbClr val="CCCDD3"/>
                    </a:solidFill>
                  </a:tcPr>
                </a:tc>
                <a:tc>
                  <a:txBody>
                    <a:bodyPr/>
                    <a:lstStyle/>
                    <a:p>
                      <a:pPr marL="312420" indent="-236854">
                        <a:lnSpc>
                          <a:spcPct val="100000"/>
                        </a:lnSpc>
                        <a:spcBef>
                          <a:spcPts val="290"/>
                        </a:spcBef>
                        <a:buChar char="•"/>
                        <a:tabLst>
                          <a:tab pos="311785" algn="l"/>
                          <a:tab pos="313055" algn="l"/>
                        </a:tabLst>
                      </a:pPr>
                      <a:r>
                        <a:rPr sz="1900" spc="15" dirty="0">
                          <a:solidFill>
                            <a:schemeClr val="tx1"/>
                          </a:solidFill>
                          <a:latin typeface="Arial"/>
                          <a:cs typeface="Arial"/>
                        </a:rPr>
                        <a:t>Program</a:t>
                      </a:r>
                      <a:r>
                        <a:rPr sz="1900" spc="-15" dirty="0">
                          <a:solidFill>
                            <a:schemeClr val="tx1"/>
                          </a:solidFill>
                          <a:latin typeface="Arial"/>
                          <a:cs typeface="Arial"/>
                        </a:rPr>
                        <a:t> </a:t>
                      </a:r>
                      <a:r>
                        <a:rPr sz="1900" spc="20" dirty="0">
                          <a:solidFill>
                            <a:schemeClr val="tx1"/>
                          </a:solidFill>
                          <a:latin typeface="Arial"/>
                          <a:cs typeface="Arial"/>
                        </a:rPr>
                        <a:t>Funding</a:t>
                      </a:r>
                      <a:endParaRPr sz="1900" dirty="0">
                        <a:solidFill>
                          <a:schemeClr val="tx1"/>
                        </a:solidFill>
                        <a:latin typeface="Arial"/>
                        <a:cs typeface="Arial"/>
                      </a:endParaRPr>
                    </a:p>
                    <a:p>
                      <a:pPr marL="312420" indent="-236854">
                        <a:lnSpc>
                          <a:spcPct val="100000"/>
                        </a:lnSpc>
                        <a:spcBef>
                          <a:spcPts val="45"/>
                        </a:spcBef>
                        <a:buChar char="•"/>
                        <a:tabLst>
                          <a:tab pos="311785" algn="l"/>
                          <a:tab pos="313055" algn="l"/>
                        </a:tabLst>
                      </a:pPr>
                      <a:r>
                        <a:rPr sz="1900" spc="15" dirty="0">
                          <a:solidFill>
                            <a:schemeClr val="tx1"/>
                          </a:solidFill>
                          <a:latin typeface="Arial"/>
                          <a:cs typeface="Arial"/>
                        </a:rPr>
                        <a:t>Competition </a:t>
                      </a:r>
                      <a:r>
                        <a:rPr sz="1900" spc="10" dirty="0">
                          <a:solidFill>
                            <a:schemeClr val="tx1"/>
                          </a:solidFill>
                          <a:latin typeface="Arial"/>
                          <a:cs typeface="Arial"/>
                        </a:rPr>
                        <a:t>with </a:t>
                      </a:r>
                      <a:r>
                        <a:rPr sz="1900" spc="15" dirty="0">
                          <a:solidFill>
                            <a:schemeClr val="tx1"/>
                          </a:solidFill>
                          <a:latin typeface="Arial"/>
                          <a:cs typeface="Arial"/>
                        </a:rPr>
                        <a:t>other </a:t>
                      </a:r>
                      <a:r>
                        <a:rPr sz="1900" spc="10" dirty="0">
                          <a:solidFill>
                            <a:schemeClr val="tx1"/>
                          </a:solidFill>
                          <a:latin typeface="Arial"/>
                          <a:cs typeface="Arial"/>
                        </a:rPr>
                        <a:t>Diversity </a:t>
                      </a:r>
                      <a:r>
                        <a:rPr sz="1900" spc="25" dirty="0">
                          <a:solidFill>
                            <a:schemeClr val="tx1"/>
                          </a:solidFill>
                          <a:latin typeface="Arial"/>
                          <a:cs typeface="Arial"/>
                        </a:rPr>
                        <a:t>&amp; </a:t>
                      </a:r>
                      <a:r>
                        <a:rPr sz="1900" spc="15" dirty="0">
                          <a:solidFill>
                            <a:schemeClr val="tx1"/>
                          </a:solidFill>
                          <a:latin typeface="Arial"/>
                          <a:cs typeface="Arial"/>
                        </a:rPr>
                        <a:t>Inclusion</a:t>
                      </a:r>
                      <a:r>
                        <a:rPr sz="1900" spc="-100" dirty="0">
                          <a:solidFill>
                            <a:schemeClr val="tx1"/>
                          </a:solidFill>
                          <a:latin typeface="Arial"/>
                          <a:cs typeface="Arial"/>
                        </a:rPr>
                        <a:t> </a:t>
                      </a:r>
                      <a:r>
                        <a:rPr sz="1900" spc="5" dirty="0">
                          <a:solidFill>
                            <a:schemeClr val="tx1"/>
                          </a:solidFill>
                          <a:latin typeface="Arial"/>
                          <a:cs typeface="Arial"/>
                        </a:rPr>
                        <a:t>efforts</a:t>
                      </a:r>
                      <a:endParaRPr sz="1900" dirty="0">
                        <a:solidFill>
                          <a:schemeClr val="tx1"/>
                        </a:solidFill>
                        <a:latin typeface="Arial"/>
                        <a:cs typeface="Arial"/>
                      </a:endParaRPr>
                    </a:p>
                    <a:p>
                      <a:pPr marL="312420" indent="-236854">
                        <a:lnSpc>
                          <a:spcPct val="100000"/>
                        </a:lnSpc>
                        <a:spcBef>
                          <a:spcPts val="35"/>
                        </a:spcBef>
                        <a:buChar char="•"/>
                        <a:tabLst>
                          <a:tab pos="311785" algn="l"/>
                          <a:tab pos="313055" algn="l"/>
                        </a:tabLst>
                      </a:pPr>
                      <a:r>
                        <a:rPr sz="1900" spc="15" dirty="0">
                          <a:solidFill>
                            <a:schemeClr val="tx1"/>
                          </a:solidFill>
                          <a:latin typeface="Arial"/>
                          <a:cs typeface="Arial"/>
                        </a:rPr>
                        <a:t>Growing</a:t>
                      </a:r>
                      <a:r>
                        <a:rPr sz="1900" spc="-5" dirty="0">
                          <a:solidFill>
                            <a:schemeClr val="tx1"/>
                          </a:solidFill>
                          <a:latin typeface="Arial"/>
                          <a:cs typeface="Arial"/>
                        </a:rPr>
                        <a:t> </a:t>
                      </a:r>
                      <a:r>
                        <a:rPr sz="1900" spc="15" dirty="0">
                          <a:solidFill>
                            <a:schemeClr val="tx1"/>
                          </a:solidFill>
                          <a:latin typeface="Arial"/>
                          <a:cs typeface="Arial"/>
                        </a:rPr>
                        <a:t>Responsibly</a:t>
                      </a:r>
                      <a:endParaRPr sz="1900" dirty="0">
                        <a:solidFill>
                          <a:schemeClr val="tx1"/>
                        </a:solidFill>
                        <a:latin typeface="Arial"/>
                        <a:cs typeface="Arial"/>
                      </a:endParaRPr>
                    </a:p>
                    <a:p>
                      <a:pPr marL="312420" marR="287020" indent="-236220">
                        <a:lnSpc>
                          <a:spcPct val="102099"/>
                        </a:lnSpc>
                        <a:spcBef>
                          <a:spcPts val="15"/>
                        </a:spcBef>
                        <a:buChar char="•"/>
                        <a:tabLst>
                          <a:tab pos="311785" algn="l"/>
                          <a:tab pos="313055" algn="l"/>
                        </a:tabLst>
                      </a:pPr>
                      <a:r>
                        <a:rPr sz="1900" spc="20" dirty="0">
                          <a:solidFill>
                            <a:schemeClr val="tx1"/>
                          </a:solidFill>
                          <a:latin typeface="Arial"/>
                          <a:cs typeface="Arial"/>
                        </a:rPr>
                        <a:t>Managing </a:t>
                      </a:r>
                      <a:r>
                        <a:rPr sz="1900" spc="15" dirty="0">
                          <a:solidFill>
                            <a:schemeClr val="tx1"/>
                          </a:solidFill>
                          <a:latin typeface="Arial"/>
                          <a:cs typeface="Arial"/>
                        </a:rPr>
                        <a:t>communications and relationship</a:t>
                      </a:r>
                      <a:r>
                        <a:rPr sz="1900" spc="-114" dirty="0">
                          <a:solidFill>
                            <a:schemeClr val="tx1"/>
                          </a:solidFill>
                          <a:latin typeface="Arial"/>
                          <a:cs typeface="Arial"/>
                        </a:rPr>
                        <a:t> </a:t>
                      </a:r>
                      <a:r>
                        <a:rPr sz="1900" spc="10" dirty="0">
                          <a:solidFill>
                            <a:schemeClr val="tx1"/>
                          </a:solidFill>
                          <a:latin typeface="Arial"/>
                          <a:cs typeface="Arial"/>
                        </a:rPr>
                        <a:t>with  </a:t>
                      </a:r>
                      <a:r>
                        <a:rPr sz="1900" spc="20" dirty="0">
                          <a:solidFill>
                            <a:schemeClr val="tx1"/>
                          </a:solidFill>
                          <a:latin typeface="Arial"/>
                          <a:cs typeface="Arial"/>
                        </a:rPr>
                        <a:t>media</a:t>
                      </a:r>
                      <a:endParaRPr sz="1900" dirty="0">
                        <a:solidFill>
                          <a:schemeClr val="tx1"/>
                        </a:solidFill>
                        <a:latin typeface="Arial"/>
                        <a:cs typeface="Arial"/>
                      </a:endParaRPr>
                    </a:p>
                    <a:p>
                      <a:pPr marL="312420" indent="-236854">
                        <a:lnSpc>
                          <a:spcPct val="100000"/>
                        </a:lnSpc>
                        <a:spcBef>
                          <a:spcPts val="45"/>
                        </a:spcBef>
                        <a:buChar char="•"/>
                        <a:tabLst>
                          <a:tab pos="311785" algn="l"/>
                          <a:tab pos="313055" algn="l"/>
                        </a:tabLst>
                      </a:pPr>
                      <a:r>
                        <a:rPr sz="1900" spc="20" dirty="0">
                          <a:solidFill>
                            <a:schemeClr val="tx1"/>
                          </a:solidFill>
                          <a:latin typeface="Arial"/>
                          <a:cs typeface="Arial"/>
                        </a:rPr>
                        <a:t>Career</a:t>
                      </a:r>
                      <a:r>
                        <a:rPr sz="1900" spc="-15" dirty="0">
                          <a:solidFill>
                            <a:schemeClr val="tx1"/>
                          </a:solidFill>
                          <a:latin typeface="Arial"/>
                          <a:cs typeface="Arial"/>
                        </a:rPr>
                        <a:t> </a:t>
                      </a:r>
                      <a:r>
                        <a:rPr sz="1900" spc="15" dirty="0">
                          <a:solidFill>
                            <a:schemeClr val="tx1"/>
                          </a:solidFill>
                          <a:latin typeface="Arial"/>
                          <a:cs typeface="Arial"/>
                        </a:rPr>
                        <a:t>Progression</a:t>
                      </a:r>
                      <a:endParaRPr sz="1900" dirty="0">
                        <a:solidFill>
                          <a:schemeClr val="tx1"/>
                        </a:solidFill>
                        <a:latin typeface="Arial"/>
                        <a:cs typeface="Arial"/>
                      </a:endParaRPr>
                    </a:p>
                  </a:txBody>
                  <a:tcPr marL="0" marR="0" marT="46364" marB="0">
                    <a:lnL w="12700">
                      <a:solidFill>
                        <a:srgbClr val="FFFFFF"/>
                      </a:solidFill>
                      <a:prstDash val="solid"/>
                    </a:lnL>
                    <a:lnR w="12700">
                      <a:solidFill>
                        <a:srgbClr val="FFFFFF"/>
                      </a:solidFill>
                      <a:prstDash val="solid"/>
                    </a:lnR>
                    <a:lnT w="12700" cap="flat" cmpd="sng" algn="ctr">
                      <a:solidFill>
                        <a:schemeClr val="tx1"/>
                      </a:solidFill>
                      <a:prstDash val="solid"/>
                      <a:round/>
                      <a:headEnd type="none" w="med" len="med"/>
                      <a:tailEnd type="none" w="med" len="med"/>
                    </a:lnT>
                    <a:lnB w="12700">
                      <a:solidFill>
                        <a:srgbClr val="FFFFFF"/>
                      </a:solidFill>
                      <a:prstDash val="solid"/>
                    </a:lnB>
                    <a:solidFill>
                      <a:srgbClr val="CCCDD3"/>
                    </a:solidFill>
                  </a:tcPr>
                </a:tc>
                <a:extLst>
                  <a:ext uri="{0D108BD9-81ED-4DB2-BD59-A6C34878D82A}">
                    <a16:rowId xmlns:a16="http://schemas.microsoft.com/office/drawing/2014/main" val="10001"/>
                  </a:ext>
                </a:extLst>
              </a:tr>
            </a:tbl>
          </a:graphicData>
        </a:graphic>
      </p:graphicFrame>
      <p:sp>
        <p:nvSpPr>
          <p:cNvPr id="7" name="object 7"/>
          <p:cNvSpPr txBox="1"/>
          <p:nvPr/>
        </p:nvSpPr>
        <p:spPr>
          <a:xfrm>
            <a:off x="2901914" y="2405196"/>
            <a:ext cx="829796" cy="212124"/>
          </a:xfrm>
          <a:prstGeom prst="rect">
            <a:avLst/>
          </a:prstGeom>
        </p:spPr>
        <p:txBody>
          <a:bodyPr vert="horz" wrap="square" lIns="0" tIns="15128" rIns="0" bIns="0" rtlCol="0">
            <a:spAutoFit/>
          </a:bodyPr>
          <a:lstStyle/>
          <a:p>
            <a:pPr marL="11206">
              <a:spcBef>
                <a:spcPts val="119"/>
              </a:spcBef>
            </a:pPr>
            <a:r>
              <a:rPr sz="1279" spc="22" dirty="0">
                <a:solidFill>
                  <a:srgbClr val="FFFFFF"/>
                </a:solidFill>
                <a:latin typeface="Arial"/>
                <a:cs typeface="Arial"/>
              </a:rPr>
              <a:t>Su</a:t>
            </a:r>
            <a:r>
              <a:rPr sz="1279" spc="13" dirty="0">
                <a:solidFill>
                  <a:srgbClr val="FFFFFF"/>
                </a:solidFill>
                <a:latin typeface="Arial"/>
                <a:cs typeface="Arial"/>
              </a:rPr>
              <a:t>cc</a:t>
            </a:r>
            <a:r>
              <a:rPr sz="1279" spc="9" dirty="0">
                <a:solidFill>
                  <a:srgbClr val="FFFFFF"/>
                </a:solidFill>
                <a:latin typeface="Arial"/>
                <a:cs typeface="Arial"/>
              </a:rPr>
              <a:t>e</a:t>
            </a:r>
            <a:r>
              <a:rPr sz="1279" spc="13" dirty="0">
                <a:solidFill>
                  <a:srgbClr val="FFFFFF"/>
                </a:solidFill>
                <a:latin typeface="Arial"/>
                <a:cs typeface="Arial"/>
              </a:rPr>
              <a:t>ss</a:t>
            </a:r>
            <a:r>
              <a:rPr sz="1279" spc="22" dirty="0">
                <a:solidFill>
                  <a:srgbClr val="FFFFFF"/>
                </a:solidFill>
                <a:latin typeface="Arial"/>
                <a:cs typeface="Arial"/>
              </a:rPr>
              <a:t>e</a:t>
            </a:r>
            <a:r>
              <a:rPr sz="1279" spc="13" dirty="0">
                <a:solidFill>
                  <a:srgbClr val="FFFFFF"/>
                </a:solidFill>
                <a:latin typeface="Arial"/>
                <a:cs typeface="Arial"/>
              </a:rPr>
              <a:t>s</a:t>
            </a:r>
            <a:endParaRPr sz="1279">
              <a:latin typeface="Arial"/>
              <a:cs typeface="Arial"/>
            </a:endParaRPr>
          </a:p>
        </p:txBody>
      </p:sp>
      <p:sp>
        <p:nvSpPr>
          <p:cNvPr id="8" name="object 8">
            <a:extLst>
              <a:ext uri="{C183D7F6-B498-43B3-948B-1728B52AA6E4}">
                <adec:decorative xmlns:adec="http://schemas.microsoft.com/office/drawing/2017/decorative" val="1"/>
              </a:ext>
            </a:extLst>
          </p:cNvPr>
          <p:cNvSpPr/>
          <p:nvPr/>
        </p:nvSpPr>
        <p:spPr>
          <a:xfrm>
            <a:off x="821309" y="1587268"/>
            <a:ext cx="8799512" cy="1636770"/>
          </a:xfrm>
          <a:prstGeom prst="rect">
            <a:avLst/>
          </a:prstGeom>
          <a:blipFill>
            <a:blip r:embed="rId3" cstate="print"/>
            <a:stretch>
              <a:fillRect/>
            </a:stretch>
          </a:blipFill>
        </p:spPr>
        <p:txBody>
          <a:bodyPr wrap="square" lIns="0" tIns="0" rIns="0" bIns="0" rtlCol="0"/>
          <a:lstStyle/>
          <a:p>
            <a:endParaRPr sz="1588" dirty="0"/>
          </a:p>
        </p:txBody>
      </p:sp>
      <p:sp>
        <p:nvSpPr>
          <p:cNvPr id="9" name="object 9"/>
          <p:cNvSpPr txBox="1"/>
          <p:nvPr/>
        </p:nvSpPr>
        <p:spPr>
          <a:xfrm>
            <a:off x="6173393" y="1803027"/>
            <a:ext cx="3471255" cy="1172131"/>
          </a:xfrm>
          <a:prstGeom prst="rect">
            <a:avLst/>
          </a:prstGeom>
        </p:spPr>
        <p:txBody>
          <a:bodyPr vert="horz" wrap="square" lIns="0" tIns="15128" rIns="0" bIns="0" rtlCol="0">
            <a:spAutoFit/>
          </a:bodyPr>
          <a:lstStyle/>
          <a:p>
            <a:pPr algn="ctr">
              <a:spcBef>
                <a:spcPts val="119"/>
              </a:spcBef>
            </a:pPr>
            <a:r>
              <a:rPr spc="18" dirty="0">
                <a:solidFill>
                  <a:srgbClr val="FFFFFF"/>
                </a:solidFill>
                <a:latin typeface="Arial"/>
                <a:cs typeface="Arial"/>
              </a:rPr>
              <a:t>Community and </a:t>
            </a:r>
            <a:r>
              <a:rPr spc="22" dirty="0">
                <a:solidFill>
                  <a:srgbClr val="FFFFFF"/>
                </a:solidFill>
                <a:latin typeface="Arial"/>
                <a:cs typeface="Arial"/>
              </a:rPr>
              <a:t>CSR</a:t>
            </a:r>
            <a:r>
              <a:rPr spc="-101" dirty="0">
                <a:solidFill>
                  <a:srgbClr val="FFFFFF"/>
                </a:solidFill>
                <a:latin typeface="Arial"/>
                <a:cs typeface="Arial"/>
              </a:rPr>
              <a:t> </a:t>
            </a:r>
            <a:r>
              <a:rPr spc="9" dirty="0">
                <a:solidFill>
                  <a:srgbClr val="FFFFFF"/>
                </a:solidFill>
                <a:latin typeface="Arial"/>
                <a:cs typeface="Arial"/>
              </a:rPr>
              <a:t>Impact</a:t>
            </a:r>
            <a:endParaRPr dirty="0">
              <a:latin typeface="Arial"/>
              <a:cs typeface="Arial"/>
            </a:endParaRPr>
          </a:p>
          <a:p>
            <a:pPr marL="214044" marR="206760" algn="ctr">
              <a:lnSpc>
                <a:spcPct val="168300"/>
              </a:lnSpc>
              <a:spcBef>
                <a:spcPts val="106"/>
              </a:spcBef>
            </a:pPr>
            <a:r>
              <a:rPr spc="13" dirty="0">
                <a:solidFill>
                  <a:srgbClr val="FFFFFF"/>
                </a:solidFill>
                <a:latin typeface="Arial"/>
                <a:cs typeface="Arial"/>
              </a:rPr>
              <a:t>Strong Brand</a:t>
            </a:r>
            <a:r>
              <a:rPr spc="-84" dirty="0">
                <a:solidFill>
                  <a:srgbClr val="FFFFFF"/>
                </a:solidFill>
                <a:latin typeface="Arial"/>
                <a:cs typeface="Arial"/>
              </a:rPr>
              <a:t> </a:t>
            </a:r>
            <a:r>
              <a:rPr spc="18" dirty="0">
                <a:solidFill>
                  <a:srgbClr val="FFFFFF"/>
                </a:solidFill>
                <a:latin typeface="Arial"/>
                <a:cs typeface="Arial"/>
              </a:rPr>
              <a:t>Message  </a:t>
            </a:r>
            <a:r>
              <a:rPr spc="13" dirty="0">
                <a:solidFill>
                  <a:srgbClr val="FFFFFF"/>
                </a:solidFill>
                <a:latin typeface="Arial"/>
                <a:cs typeface="Arial"/>
              </a:rPr>
              <a:t>Employee</a:t>
            </a:r>
            <a:r>
              <a:rPr dirty="0">
                <a:solidFill>
                  <a:srgbClr val="FFFFFF"/>
                </a:solidFill>
                <a:latin typeface="Arial"/>
                <a:cs typeface="Arial"/>
              </a:rPr>
              <a:t> </a:t>
            </a:r>
            <a:r>
              <a:rPr spc="13" dirty="0">
                <a:solidFill>
                  <a:srgbClr val="FFFFFF"/>
                </a:solidFill>
                <a:latin typeface="Arial"/>
                <a:cs typeface="Arial"/>
              </a:rPr>
              <a:t>Morale</a:t>
            </a:r>
            <a:endParaRPr dirty="0">
              <a:latin typeface="Arial"/>
              <a:cs typeface="Arial"/>
            </a:endParaRPr>
          </a:p>
        </p:txBody>
      </p:sp>
      <p:sp>
        <p:nvSpPr>
          <p:cNvPr id="10" name="object 10"/>
          <p:cNvSpPr txBox="1"/>
          <p:nvPr/>
        </p:nvSpPr>
        <p:spPr>
          <a:xfrm>
            <a:off x="2901914" y="1787374"/>
            <a:ext cx="2936283" cy="1172131"/>
          </a:xfrm>
          <a:prstGeom prst="rect">
            <a:avLst/>
          </a:prstGeom>
        </p:spPr>
        <p:txBody>
          <a:bodyPr vert="horz" wrap="square" lIns="0" tIns="15128" rIns="0" bIns="0" rtlCol="0">
            <a:spAutoFit/>
          </a:bodyPr>
          <a:lstStyle/>
          <a:p>
            <a:pPr marR="10646" algn="ctr">
              <a:spcBef>
                <a:spcPts val="119"/>
              </a:spcBef>
            </a:pPr>
            <a:r>
              <a:rPr spc="13" dirty="0">
                <a:solidFill>
                  <a:schemeClr val="bg1"/>
                </a:solidFill>
                <a:latin typeface="Arial"/>
                <a:cs typeface="Arial"/>
              </a:rPr>
              <a:t>Diverse</a:t>
            </a:r>
            <a:r>
              <a:rPr spc="-22" dirty="0">
                <a:solidFill>
                  <a:schemeClr val="bg1"/>
                </a:solidFill>
                <a:latin typeface="Arial"/>
                <a:cs typeface="Arial"/>
              </a:rPr>
              <a:t> </a:t>
            </a:r>
            <a:r>
              <a:rPr spc="-13" dirty="0">
                <a:solidFill>
                  <a:schemeClr val="bg1"/>
                </a:solidFill>
                <a:latin typeface="Arial"/>
                <a:cs typeface="Arial"/>
              </a:rPr>
              <a:t>Talent</a:t>
            </a:r>
            <a:endParaRPr dirty="0">
              <a:solidFill>
                <a:schemeClr val="bg1"/>
              </a:solidFill>
              <a:latin typeface="Arial"/>
              <a:cs typeface="Arial"/>
            </a:endParaRPr>
          </a:p>
          <a:p>
            <a:pPr marL="11206" marR="4483" indent="-22413" algn="ctr">
              <a:lnSpc>
                <a:spcPct val="168300"/>
              </a:lnSpc>
              <a:spcBef>
                <a:spcPts val="97"/>
              </a:spcBef>
            </a:pPr>
            <a:r>
              <a:rPr spc="13" dirty="0">
                <a:solidFill>
                  <a:schemeClr val="bg1"/>
                </a:solidFill>
                <a:latin typeface="Arial"/>
                <a:cs typeface="Arial"/>
              </a:rPr>
              <a:t>Business Outcomes </a:t>
            </a:r>
            <a:r>
              <a:rPr lang="en-US" spc="13" dirty="0">
                <a:solidFill>
                  <a:schemeClr val="bg1"/>
                </a:solidFill>
                <a:latin typeface="Arial"/>
                <a:cs typeface="Arial"/>
              </a:rPr>
              <a:t> </a:t>
            </a:r>
            <a:r>
              <a:rPr spc="18" dirty="0">
                <a:solidFill>
                  <a:schemeClr val="bg1"/>
                </a:solidFill>
                <a:latin typeface="Arial"/>
                <a:cs typeface="Arial"/>
              </a:rPr>
              <a:t>Combats </a:t>
            </a:r>
            <a:r>
              <a:rPr spc="-9" dirty="0">
                <a:solidFill>
                  <a:schemeClr val="bg1"/>
                </a:solidFill>
                <a:latin typeface="Arial"/>
                <a:cs typeface="Arial"/>
              </a:rPr>
              <a:t>Talent</a:t>
            </a:r>
            <a:r>
              <a:rPr spc="-124" dirty="0">
                <a:solidFill>
                  <a:schemeClr val="bg1"/>
                </a:solidFill>
                <a:latin typeface="Arial"/>
                <a:cs typeface="Arial"/>
              </a:rPr>
              <a:t> </a:t>
            </a:r>
            <a:r>
              <a:rPr spc="13" dirty="0">
                <a:solidFill>
                  <a:schemeClr val="bg1"/>
                </a:solidFill>
                <a:latin typeface="Arial"/>
                <a:cs typeface="Arial"/>
              </a:rPr>
              <a:t>Shortage</a:t>
            </a:r>
            <a:endParaRPr dirty="0">
              <a:solidFill>
                <a:schemeClr val="bg1"/>
              </a:solidFill>
              <a:latin typeface="Arial"/>
              <a:cs typeface="Arial"/>
            </a:endParaRPr>
          </a:p>
        </p:txBody>
      </p:sp>
      <p:sp>
        <p:nvSpPr>
          <p:cNvPr id="13" name="object 6">
            <a:extLst>
              <a:ext uri="{FF2B5EF4-FFF2-40B4-BE49-F238E27FC236}">
                <a16:creationId xmlns:a16="http://schemas.microsoft.com/office/drawing/2014/main" id="{1369CD50-5707-4FB0-ABD1-BDC3921E9DF5}"/>
              </a:ext>
            </a:extLst>
          </p:cNvPr>
          <p:cNvSpPr txBox="1">
            <a:spLocks noGrp="1"/>
          </p:cNvSpPr>
          <p:nvPr>
            <p:ph type="title"/>
          </p:nvPr>
        </p:nvSpPr>
        <p:spPr>
          <a:xfrm>
            <a:off x="4566439" y="376085"/>
            <a:ext cx="7625561" cy="502626"/>
          </a:xfrm>
          <a:prstGeom prst="rect">
            <a:avLst/>
          </a:prstGeom>
        </p:spPr>
        <p:txBody>
          <a:bodyPr vert="horz" wrap="square" lIns="0" tIns="10085" rIns="0" bIns="0" rtlCol="0" anchor="b" anchorCtr="0">
            <a:spAutoFit/>
          </a:bodyPr>
          <a:lstStyle/>
          <a:p>
            <a:pPr marL="11206">
              <a:lnSpc>
                <a:spcPct val="100000"/>
              </a:lnSpc>
              <a:spcBef>
                <a:spcPts val="79"/>
              </a:spcBef>
            </a:pPr>
            <a:r>
              <a:rPr lang="en-US" sz="3200" spc="-4" dirty="0"/>
              <a:t>| </a:t>
            </a:r>
            <a:r>
              <a:rPr lang="en-US" sz="3200" b="1" dirty="0">
                <a:solidFill>
                  <a:srgbClr val="0070C0"/>
                </a:solidFill>
                <a:latin typeface="Arial" panose="020B0604020202020204" pitchFamily="34" charset="0"/>
                <a:cs typeface="Arial" panose="020B0604020202020204" pitchFamily="34" charset="0"/>
              </a:rPr>
              <a:t>Neurodiversity Hiring Program cont.</a:t>
            </a:r>
            <a:endParaRPr sz="3200" spc="-13" dirty="0"/>
          </a:p>
        </p:txBody>
      </p:sp>
      <p:sp>
        <p:nvSpPr>
          <p:cNvPr id="14" name="object 7" descr="Dell Technologies logo">
            <a:extLst>
              <a:ext uri="{FF2B5EF4-FFF2-40B4-BE49-F238E27FC236}">
                <a16:creationId xmlns:a16="http://schemas.microsoft.com/office/drawing/2014/main" id="{4566B7E4-3418-4390-A009-1947BB69C571}"/>
              </a:ext>
            </a:extLst>
          </p:cNvPr>
          <p:cNvSpPr/>
          <p:nvPr/>
        </p:nvSpPr>
        <p:spPr>
          <a:xfrm>
            <a:off x="342830" y="294150"/>
            <a:ext cx="4232333" cy="544049"/>
          </a:xfrm>
          <a:prstGeom prst="rect">
            <a:avLst/>
          </a:prstGeom>
          <a:blipFill>
            <a:blip r:embed="rId4"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1967698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2" name="Title 1"/>
          <p:cNvSpPr>
            <a:spLocks noGrp="1"/>
          </p:cNvSpPr>
          <p:nvPr>
            <p:ph type="title"/>
          </p:nvPr>
        </p:nvSpPr>
        <p:spPr>
          <a:xfrm>
            <a:off x="617538" y="3048816"/>
            <a:ext cx="9265771" cy="622836"/>
          </a:xfrm>
        </p:spPr>
        <p:txBody>
          <a:bodyPr>
            <a:normAutofit fontScale="90000"/>
          </a:bodyPr>
          <a:lstStyle/>
          <a:p>
            <a:r>
              <a:rPr lang="en-US" dirty="0">
                <a:solidFill>
                  <a:schemeClr val="bg1"/>
                </a:solidFill>
                <a:latin typeface="Arial Black" panose="020B0604020202020204" pitchFamily="34" charset="0"/>
                <a:cs typeface="Arial Black" panose="020B0604020202020204" pitchFamily="34" charset="0"/>
              </a:rPr>
              <a:t>Bank of America</a:t>
            </a:r>
            <a:endParaRPr lang="en-US" dirty="0">
              <a:solidFill>
                <a:schemeClr val="bg1"/>
              </a:solidFill>
            </a:endParaRPr>
          </a:p>
        </p:txBody>
      </p:sp>
      <p:sp>
        <p:nvSpPr>
          <p:cNvPr id="5" name="Content Placeholder 9">
            <a:extLst>
              <a:ext uri="{FF2B5EF4-FFF2-40B4-BE49-F238E27FC236}">
                <a16:creationId xmlns:a16="http://schemas.microsoft.com/office/drawing/2014/main" id="{20449769-C89C-48A9-A023-B3E6241175B9}"/>
              </a:ext>
            </a:extLst>
          </p:cNvPr>
          <p:cNvSpPr txBox="1">
            <a:spLocks/>
          </p:cNvSpPr>
          <p:nvPr/>
        </p:nvSpPr>
        <p:spPr>
          <a:xfrm>
            <a:off x="617538" y="3968693"/>
            <a:ext cx="9565028" cy="1249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rgbClr val="262C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62C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62C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dirty="0">
                <a:solidFill>
                  <a:schemeClr val="bg1"/>
                </a:solidFill>
                <a:cs typeface="Arial Black" panose="020B0604020202020204" pitchFamily="34" charset="0"/>
              </a:rPr>
              <a:t>Presenter</a:t>
            </a:r>
          </a:p>
          <a:p>
            <a:pPr marL="457200" indent="-457200">
              <a:buFont typeface="Arial" charset="0"/>
              <a:buChar char="•"/>
            </a:pPr>
            <a:r>
              <a:rPr lang="en-US" sz="3200" dirty="0">
                <a:solidFill>
                  <a:schemeClr val="bg1"/>
                </a:solidFill>
                <a:cs typeface="Arial Black" panose="020B0604020202020204" pitchFamily="34" charset="0"/>
              </a:rPr>
              <a:t>Mary Lynn </a:t>
            </a:r>
            <a:r>
              <a:rPr lang="en-US" sz="3200" dirty="0" err="1">
                <a:solidFill>
                  <a:schemeClr val="bg1"/>
                </a:solidFill>
                <a:cs typeface="Arial Black" panose="020B0604020202020204" pitchFamily="34" charset="0"/>
              </a:rPr>
              <a:t>MacKenzie</a:t>
            </a:r>
            <a:r>
              <a:rPr lang="en-US" sz="3200" dirty="0">
                <a:solidFill>
                  <a:schemeClr val="bg1"/>
                </a:solidFill>
                <a:cs typeface="Arial Black" panose="020B0604020202020204" pitchFamily="34" charset="0"/>
              </a:rPr>
              <a:t>, Senior Vice President, Diversity Talent Acquisition, Global Human Resources</a:t>
            </a:r>
          </a:p>
        </p:txBody>
      </p:sp>
    </p:spTree>
    <p:extLst>
      <p:ext uri="{BB962C8B-B14F-4D97-AF65-F5344CB8AC3E}">
        <p14:creationId xmlns:p14="http://schemas.microsoft.com/office/powerpoint/2010/main" val="2000950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CuadroTexto">
            <a:extLst>
              <a:ext uri="{FF2B5EF4-FFF2-40B4-BE49-F238E27FC236}">
                <a16:creationId xmlns:a16="http://schemas.microsoft.com/office/drawing/2014/main" id="{D133961B-3726-C047-AB21-BE33927E6FBD}"/>
              </a:ext>
            </a:extLst>
          </p:cNvPr>
          <p:cNvSpPr txBox="1"/>
          <p:nvPr/>
        </p:nvSpPr>
        <p:spPr>
          <a:xfrm>
            <a:off x="658685" y="1596375"/>
            <a:ext cx="4748887" cy="1037027"/>
          </a:xfrm>
          <a:prstGeom prst="rect">
            <a:avLst/>
          </a:prstGeom>
          <a:noFill/>
        </p:spPr>
        <p:txBody>
          <a:bodyPr wrap="square" lIns="0" tIns="0" rIns="0" bIns="0">
            <a:noAutofit/>
          </a:bodyPr>
          <a:lstStyle/>
          <a:p>
            <a:pPr marL="342900" indent="-342900">
              <a:spcAft>
                <a:spcPts val="600"/>
              </a:spcAft>
              <a:buFont typeface="Arial" panose="020B0604020202020204" pitchFamily="34" charset="0"/>
              <a:buChar char="•"/>
              <a:defRPr/>
            </a:pPr>
            <a:r>
              <a:rPr lang="en-US" sz="1600" dirty="0">
                <a:solidFill>
                  <a:schemeClr val="tx2"/>
                </a:solidFill>
                <a:latin typeface="Arial" panose="020B0604020202020204" pitchFamily="34" charset="0"/>
                <a:cs typeface="Arial" panose="020B0604020202020204" pitchFamily="34" charset="0"/>
              </a:rPr>
              <a:t>Conducted 1</a:t>
            </a:r>
            <a:r>
              <a:rPr lang="en-US" sz="1600" baseline="30000" dirty="0">
                <a:solidFill>
                  <a:schemeClr val="tx2"/>
                </a:solidFill>
                <a:latin typeface="Arial" panose="020B0604020202020204" pitchFamily="34" charset="0"/>
                <a:cs typeface="Arial" panose="020B0604020202020204" pitchFamily="34" charset="0"/>
              </a:rPr>
              <a:t>st</a:t>
            </a:r>
            <a:r>
              <a:rPr lang="en-US" sz="1600" dirty="0">
                <a:solidFill>
                  <a:schemeClr val="tx2"/>
                </a:solidFill>
                <a:latin typeface="Arial" panose="020B0604020202020204" pitchFamily="34" charset="0"/>
                <a:cs typeface="Arial" panose="020B0604020202020204" pitchFamily="34" charset="0"/>
              </a:rPr>
              <a:t> cohort in October 2019</a:t>
            </a:r>
          </a:p>
          <a:p>
            <a:pPr marL="342900" indent="-342900">
              <a:spcAft>
                <a:spcPts val="600"/>
              </a:spcAft>
              <a:buFont typeface="Arial" panose="020B0604020202020204" pitchFamily="34" charset="0"/>
              <a:buChar char="•"/>
              <a:defRPr/>
            </a:pPr>
            <a:r>
              <a:rPr lang="en-US" sz="1600" dirty="0">
                <a:solidFill>
                  <a:schemeClr val="tx2"/>
                </a:solidFill>
                <a:latin typeface="Arial" panose="020B0604020202020204" pitchFamily="34" charset="0"/>
                <a:cs typeface="Arial" panose="020B0604020202020204" pitchFamily="34" charset="0"/>
              </a:rPr>
              <a:t>Two-week training and assessment program</a:t>
            </a:r>
          </a:p>
          <a:p>
            <a:pPr marL="342900" indent="-342900">
              <a:spcAft>
                <a:spcPts val="600"/>
              </a:spcAft>
              <a:buFont typeface="Arial" panose="020B0604020202020204" pitchFamily="34" charset="0"/>
              <a:buChar char="•"/>
              <a:defRPr/>
            </a:pPr>
            <a:r>
              <a:rPr lang="en-US" sz="1600" dirty="0">
                <a:solidFill>
                  <a:schemeClr val="tx2"/>
                </a:solidFill>
                <a:latin typeface="Arial" panose="020B0604020202020204" pitchFamily="34" charset="0"/>
                <a:cs typeface="Arial" panose="020B0604020202020204" pitchFamily="34" charset="0"/>
              </a:rPr>
              <a:t>Nine candidates participated</a:t>
            </a:r>
          </a:p>
        </p:txBody>
      </p:sp>
      <p:sp>
        <p:nvSpPr>
          <p:cNvPr id="2" name="Title 1"/>
          <p:cNvSpPr>
            <a:spLocks noGrp="1"/>
          </p:cNvSpPr>
          <p:nvPr>
            <p:ph type="title"/>
          </p:nvPr>
        </p:nvSpPr>
        <p:spPr>
          <a:xfrm>
            <a:off x="436227" y="151922"/>
            <a:ext cx="10515600" cy="588212"/>
          </a:xfrm>
        </p:spPr>
        <p:txBody>
          <a:bodyPr>
            <a:normAutofit/>
          </a:bodyPr>
          <a:lstStyle/>
          <a:p>
            <a:r>
              <a:rPr lang="en-US" sz="3200" spc="-4" dirty="0">
                <a:latin typeface="Arial" panose="020B0604020202020204" pitchFamily="34" charset="0"/>
                <a:cs typeface="Arial" panose="020B0604020202020204" pitchFamily="34" charset="0"/>
              </a:rPr>
              <a:t>Bank of America| </a:t>
            </a:r>
            <a:r>
              <a:rPr lang="en-US" sz="3200" b="1" dirty="0">
                <a:solidFill>
                  <a:srgbClr val="0070C0"/>
                </a:solidFill>
                <a:latin typeface="Arial" panose="020B0604020202020204" pitchFamily="34" charset="0"/>
                <a:cs typeface="Arial" panose="020B0604020202020204" pitchFamily="34" charset="0"/>
              </a:rPr>
              <a:t>Neurodiversity @ </a:t>
            </a:r>
            <a:r>
              <a:rPr lang="en-US" sz="3200" b="1" dirty="0" err="1">
                <a:solidFill>
                  <a:srgbClr val="0070C0"/>
                </a:solidFill>
                <a:latin typeface="Arial" panose="020B0604020202020204" pitchFamily="34" charset="0"/>
                <a:cs typeface="Arial" panose="020B0604020202020204" pitchFamily="34" charset="0"/>
              </a:rPr>
              <a:t>BofA</a:t>
            </a:r>
            <a:endParaRPr lang="en-US" sz="3200" dirty="0">
              <a:latin typeface="Arial" panose="020B0604020202020204" pitchFamily="34" charset="0"/>
              <a:cs typeface="Arial" panose="020B0604020202020204" pitchFamily="34" charset="0"/>
            </a:endParaRPr>
          </a:p>
        </p:txBody>
      </p:sp>
      <p:sp>
        <p:nvSpPr>
          <p:cNvPr id="3" name="TextBox 2"/>
          <p:cNvSpPr txBox="1"/>
          <p:nvPr/>
        </p:nvSpPr>
        <p:spPr>
          <a:xfrm>
            <a:off x="288193" y="3030715"/>
            <a:ext cx="6085490" cy="3231654"/>
          </a:xfrm>
          <a:prstGeom prst="rect">
            <a:avLst/>
          </a:prstGeom>
          <a:noFill/>
        </p:spPr>
        <p:txBody>
          <a:bodyPr wrap="square" rtlCol="0">
            <a:spAutoFit/>
          </a:bodyPr>
          <a:lstStyle/>
          <a:p>
            <a:r>
              <a:rPr lang="en-US" sz="2200" u="sng" dirty="0">
                <a:latin typeface="Arial" panose="020B0604020202020204" pitchFamily="34" charset="0"/>
                <a:cs typeface="Arial" panose="020B0604020202020204" pitchFamily="34" charset="0"/>
              </a:rPr>
              <a:t>Keys to Success</a:t>
            </a:r>
          </a:p>
          <a:p>
            <a:endParaRPr lang="en-US" sz="22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Partnering with </a:t>
            </a:r>
            <a:r>
              <a:rPr lang="en-US" sz="1600" i="1" dirty="0">
                <a:solidFill>
                  <a:srgbClr val="0070C0"/>
                </a:solidFill>
                <a:latin typeface="Arial" panose="020B0604020202020204" pitchFamily="34" charset="0"/>
                <a:cs typeface="Arial" panose="020B0604020202020204" pitchFamily="34" charset="0"/>
              </a:rPr>
              <a:t>Neurodiversity in the Workplace</a:t>
            </a:r>
          </a:p>
          <a:p>
            <a:endParaRPr lang="en-US" sz="1600" i="1"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Identifying an Executive Champion early</a:t>
            </a:r>
          </a:p>
          <a:p>
            <a:pPr marL="285750" indent="-285750">
              <a:buFont typeface="Arial" panose="020B0604020202020204" pitchFamily="34" charset="0"/>
              <a:buChar char="•"/>
            </a:pPr>
            <a:endParaRPr lang="en-US" sz="1600"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Training HR team and hiring managers in advance</a:t>
            </a:r>
          </a:p>
          <a:p>
            <a:endParaRPr lang="en-US" sz="1600"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Selecting a location where you have the right support infrastructure</a:t>
            </a:r>
          </a:p>
          <a:p>
            <a:endParaRPr lang="en-US" sz="1600"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Conducting a post-program assessment</a:t>
            </a:r>
          </a:p>
        </p:txBody>
      </p:sp>
      <p:sp>
        <p:nvSpPr>
          <p:cNvPr id="20" name="TextBox 19"/>
          <p:cNvSpPr txBox="1"/>
          <p:nvPr/>
        </p:nvSpPr>
        <p:spPr>
          <a:xfrm>
            <a:off x="6256309" y="2989932"/>
            <a:ext cx="6085490" cy="3477875"/>
          </a:xfrm>
          <a:prstGeom prst="rect">
            <a:avLst/>
          </a:prstGeom>
          <a:noFill/>
        </p:spPr>
        <p:txBody>
          <a:bodyPr wrap="square" rtlCol="0">
            <a:spAutoFit/>
          </a:bodyPr>
          <a:lstStyle/>
          <a:p>
            <a:r>
              <a:rPr lang="en-US" sz="2200" u="sng" dirty="0">
                <a:latin typeface="Arial" panose="020B0604020202020204" pitchFamily="34" charset="0"/>
                <a:cs typeface="Arial" panose="020B0604020202020204" pitchFamily="34" charset="0"/>
              </a:rPr>
              <a:t>Key Learnings</a:t>
            </a:r>
          </a:p>
          <a:p>
            <a:endParaRPr lang="en-US" sz="2200"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Start sourcing candidates well in advance and include employee referrals</a:t>
            </a:r>
          </a:p>
          <a:p>
            <a:endParaRPr lang="en-US" sz="1600" i="1"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Build in more time between recruitment and the start of the program; and between offers and start date</a:t>
            </a:r>
          </a:p>
          <a:p>
            <a:pPr marL="285750" indent="-285750">
              <a:buFont typeface="Arial" panose="020B0604020202020204" pitchFamily="34" charset="0"/>
              <a:buChar char="•"/>
            </a:pPr>
            <a:endParaRPr lang="en-US" sz="1600"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Plan for more time in the program for formal and informal engagement between hiring managers and candidates</a:t>
            </a:r>
          </a:p>
          <a:p>
            <a:pPr marL="285750" indent="-285750">
              <a:buFont typeface="Arial" panose="020B0604020202020204" pitchFamily="34" charset="0"/>
              <a:buChar char="•"/>
            </a:pPr>
            <a:endParaRPr lang="en-US" sz="1600" dirty="0">
              <a:solidFill>
                <a:srgbClr val="0070C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rgbClr val="0070C0"/>
                </a:solidFill>
                <a:latin typeface="Arial" panose="020B0604020202020204" pitchFamily="34" charset="0"/>
                <a:cs typeface="Arial" panose="020B0604020202020204" pitchFamily="34" charset="0"/>
              </a:rPr>
              <a:t>Hold a meeting during the two week program for the hiring managers and job coaches to connect</a:t>
            </a:r>
          </a:p>
        </p:txBody>
      </p:sp>
      <p:sp>
        <p:nvSpPr>
          <p:cNvPr id="4" name="TextBox 3"/>
          <p:cNvSpPr txBox="1"/>
          <p:nvPr/>
        </p:nvSpPr>
        <p:spPr>
          <a:xfrm>
            <a:off x="4177863" y="1076766"/>
            <a:ext cx="2735044" cy="461665"/>
          </a:xfrm>
          <a:prstGeom prst="rect">
            <a:avLst/>
          </a:prstGeom>
          <a:noFill/>
        </p:spPr>
        <p:txBody>
          <a:bodyPr wrap="none" rtlCol="0">
            <a:spAutoFit/>
          </a:bodyPr>
          <a:lstStyle/>
          <a:p>
            <a:r>
              <a:rPr lang="en-US" sz="2400" u="sng" dirty="0">
                <a:latin typeface="Arial" panose="020B0604020202020204" pitchFamily="34" charset="0"/>
                <a:cs typeface="Arial" panose="020B0604020202020204" pitchFamily="34" charset="0"/>
              </a:rPr>
              <a:t>Program Overview</a:t>
            </a:r>
          </a:p>
        </p:txBody>
      </p:sp>
      <p:sp>
        <p:nvSpPr>
          <p:cNvPr id="21" name="7 CuadroTexto">
            <a:extLst>
              <a:ext uri="{FF2B5EF4-FFF2-40B4-BE49-F238E27FC236}">
                <a16:creationId xmlns:a16="http://schemas.microsoft.com/office/drawing/2014/main" id="{D133961B-3726-C047-AB21-BE33927E6FBD}"/>
              </a:ext>
            </a:extLst>
          </p:cNvPr>
          <p:cNvSpPr txBox="1"/>
          <p:nvPr/>
        </p:nvSpPr>
        <p:spPr>
          <a:xfrm>
            <a:off x="6045237" y="1593396"/>
            <a:ext cx="4748887" cy="1431103"/>
          </a:xfrm>
          <a:prstGeom prst="rect">
            <a:avLst/>
          </a:prstGeom>
          <a:noFill/>
        </p:spPr>
        <p:txBody>
          <a:bodyPr wrap="square" lIns="0" tIns="0" rIns="0" bIns="0">
            <a:noAutofit/>
          </a:bodyPr>
          <a:lstStyle/>
          <a:p>
            <a:pPr marL="342900" indent="-342900">
              <a:spcAft>
                <a:spcPts val="600"/>
              </a:spcAft>
              <a:buFont typeface="Arial" panose="020B0604020202020204" pitchFamily="34" charset="0"/>
              <a:buChar char="•"/>
              <a:defRPr/>
            </a:pPr>
            <a:r>
              <a:rPr lang="en-US" sz="1600" dirty="0">
                <a:solidFill>
                  <a:schemeClr val="tx2"/>
                </a:solidFill>
                <a:latin typeface="Arial" panose="020B0604020202020204" pitchFamily="34" charset="0"/>
                <a:cs typeface="Arial" panose="020B0604020202020204" pitchFamily="34" charset="0"/>
              </a:rPr>
              <a:t>Seven hired into full time roles – Cybersecurity Analyst, Production Support Analyst</a:t>
            </a:r>
          </a:p>
          <a:p>
            <a:pPr marL="342900" indent="-342900">
              <a:spcAft>
                <a:spcPts val="600"/>
              </a:spcAft>
              <a:buFont typeface="Arial" panose="020B0604020202020204" pitchFamily="34" charset="0"/>
              <a:buChar char="•"/>
              <a:defRPr/>
            </a:pPr>
            <a:r>
              <a:rPr lang="en-US" sz="1600" dirty="0">
                <a:solidFill>
                  <a:schemeClr val="tx2"/>
                </a:solidFill>
                <a:latin typeface="Arial" panose="020B0604020202020204" pitchFamily="34" charset="0"/>
                <a:cs typeface="Arial" panose="020B0604020202020204" pitchFamily="34" charset="0"/>
              </a:rPr>
              <a:t>Six of the seven new hires relocated to Charlotte</a:t>
            </a:r>
          </a:p>
        </p:txBody>
      </p:sp>
    </p:spTree>
    <p:extLst>
      <p:ext uri="{BB962C8B-B14F-4D97-AF65-F5344CB8AC3E}">
        <p14:creationId xmlns:p14="http://schemas.microsoft.com/office/powerpoint/2010/main" val="379578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2" name="Title 1"/>
          <p:cNvSpPr>
            <a:spLocks noGrp="1"/>
          </p:cNvSpPr>
          <p:nvPr>
            <p:ph type="title"/>
          </p:nvPr>
        </p:nvSpPr>
        <p:spPr>
          <a:xfrm>
            <a:off x="617538" y="3048816"/>
            <a:ext cx="9265771" cy="622836"/>
          </a:xfrm>
        </p:spPr>
        <p:txBody>
          <a:bodyPr>
            <a:normAutofit fontScale="90000"/>
          </a:bodyPr>
          <a:lstStyle/>
          <a:p>
            <a:r>
              <a:rPr lang="en-US" dirty="0">
                <a:solidFill>
                  <a:schemeClr val="bg1"/>
                </a:solidFill>
                <a:latin typeface="Arial Black" panose="020B0604020202020204" pitchFamily="34" charset="0"/>
                <a:cs typeface="Arial Black" panose="020B0604020202020204" pitchFamily="34" charset="0"/>
              </a:rPr>
              <a:t>Qualcomm</a:t>
            </a:r>
            <a:endParaRPr lang="en-US" dirty="0">
              <a:solidFill>
                <a:schemeClr val="bg1"/>
              </a:solidFill>
            </a:endParaRPr>
          </a:p>
        </p:txBody>
      </p:sp>
      <p:sp>
        <p:nvSpPr>
          <p:cNvPr id="6" name="Content Placeholder 9">
            <a:extLst>
              <a:ext uri="{FF2B5EF4-FFF2-40B4-BE49-F238E27FC236}">
                <a16:creationId xmlns:a16="http://schemas.microsoft.com/office/drawing/2014/main" id="{20449769-C89C-48A9-A023-B3E6241175B9}"/>
              </a:ext>
            </a:extLst>
          </p:cNvPr>
          <p:cNvSpPr>
            <a:spLocks noGrp="1"/>
          </p:cNvSpPr>
          <p:nvPr>
            <p:ph idx="1"/>
          </p:nvPr>
        </p:nvSpPr>
        <p:spPr>
          <a:xfrm>
            <a:off x="617538" y="4015586"/>
            <a:ext cx="9565028" cy="1249240"/>
          </a:xfrm>
        </p:spPr>
        <p:txBody>
          <a:bodyPr>
            <a:noAutofit/>
          </a:bodyPr>
          <a:lstStyle/>
          <a:p>
            <a:pPr marL="0" indent="0">
              <a:buNone/>
            </a:pPr>
            <a:r>
              <a:rPr lang="en-US" sz="3200" dirty="0">
                <a:solidFill>
                  <a:schemeClr val="bg1"/>
                </a:solidFill>
                <a:cs typeface="Arial Black" panose="020B0604020202020204" pitchFamily="34" charset="0"/>
              </a:rPr>
              <a:t>Presenters</a:t>
            </a:r>
          </a:p>
          <a:p>
            <a:pPr marL="457200" indent="-457200">
              <a:buFont typeface="Arial" charset="0"/>
              <a:buChar char="•"/>
            </a:pPr>
            <a:r>
              <a:rPr lang="en-US" sz="3200" dirty="0">
                <a:solidFill>
                  <a:schemeClr val="bg1"/>
                </a:solidFill>
                <a:cs typeface="Arial Black" panose="020B0604020202020204" pitchFamily="34" charset="0"/>
              </a:rPr>
              <a:t>Rashmi Char, Vice President of Engineering</a:t>
            </a:r>
          </a:p>
          <a:p>
            <a:pPr marL="457200" indent="-457200">
              <a:buFont typeface="Arial" charset="0"/>
              <a:buChar char="•"/>
            </a:pPr>
            <a:r>
              <a:rPr lang="en-US" sz="3200" dirty="0">
                <a:solidFill>
                  <a:schemeClr val="bg1"/>
                </a:solidFill>
                <a:cs typeface="Arial Black" panose="020B0604020202020204" pitchFamily="34" charset="0"/>
              </a:rPr>
              <a:t>Matt Harris, Senior Talent Acquisition Specialist</a:t>
            </a:r>
          </a:p>
        </p:txBody>
      </p:sp>
    </p:spTree>
    <p:extLst>
      <p:ext uri="{BB962C8B-B14F-4D97-AF65-F5344CB8AC3E}">
        <p14:creationId xmlns:p14="http://schemas.microsoft.com/office/powerpoint/2010/main" val="2099203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18" y="-9462"/>
            <a:ext cx="10515600" cy="1325563"/>
          </a:xfrm>
        </p:spPr>
        <p:txBody>
          <a:bodyPr>
            <a:normAutofit/>
          </a:bodyPr>
          <a:lstStyle/>
          <a:p>
            <a:r>
              <a:rPr lang="en-US" b="1" dirty="0">
                <a:solidFill>
                  <a:srgbClr val="0070C0"/>
                </a:solidFill>
                <a:latin typeface="Arial" panose="020B0604020202020204" pitchFamily="34" charset="0"/>
                <a:cs typeface="Arial" panose="020B0604020202020204" pitchFamily="34" charset="0"/>
              </a:rPr>
              <a:t>Qualcomm Program Guideline</a:t>
            </a:r>
            <a:endParaRPr lang="en-US" sz="4400" dirty="0"/>
          </a:p>
        </p:txBody>
      </p:sp>
      <p:graphicFrame>
        <p:nvGraphicFramePr>
          <p:cNvPr id="10" name="Content Placeholder 5">
            <a:extLst>
              <a:ext uri="{FF2B5EF4-FFF2-40B4-BE49-F238E27FC236}">
                <a16:creationId xmlns:a16="http://schemas.microsoft.com/office/drawing/2014/main" id="{BAC9FD73-A1B7-44C3-9E67-4D6A22329799}"/>
              </a:ext>
            </a:extLst>
          </p:cNvPr>
          <p:cNvGraphicFramePr>
            <a:graphicFrameLocks/>
          </p:cNvGraphicFramePr>
          <p:nvPr>
            <p:extLst>
              <p:ext uri="{D42A27DB-BD31-4B8C-83A1-F6EECF244321}">
                <p14:modId xmlns:p14="http://schemas.microsoft.com/office/powerpoint/2010/main" val="4100273099"/>
              </p:ext>
            </p:extLst>
          </p:nvPr>
        </p:nvGraphicFramePr>
        <p:xfrm>
          <a:off x="257452" y="1065264"/>
          <a:ext cx="11700031" cy="5538736"/>
        </p:xfrm>
        <a:graphic>
          <a:graphicData uri="http://schemas.openxmlformats.org/drawingml/2006/table">
            <a:tbl>
              <a:tblPr firstRow="1" bandRow="1">
                <a:tableStyleId>{5940675A-B579-460E-94D1-54222C63F5DA}</a:tableStyleId>
              </a:tblPr>
              <a:tblGrid>
                <a:gridCol w="2979610">
                  <a:extLst>
                    <a:ext uri="{9D8B030D-6E8A-4147-A177-3AD203B41FA5}">
                      <a16:colId xmlns:a16="http://schemas.microsoft.com/office/drawing/2014/main" val="2254397800"/>
                    </a:ext>
                  </a:extLst>
                </a:gridCol>
                <a:gridCol w="2906807">
                  <a:extLst>
                    <a:ext uri="{9D8B030D-6E8A-4147-A177-3AD203B41FA5}">
                      <a16:colId xmlns:a16="http://schemas.microsoft.com/office/drawing/2014/main" val="3178695007"/>
                    </a:ext>
                  </a:extLst>
                </a:gridCol>
                <a:gridCol w="2906807">
                  <a:extLst>
                    <a:ext uri="{9D8B030D-6E8A-4147-A177-3AD203B41FA5}">
                      <a16:colId xmlns:a16="http://schemas.microsoft.com/office/drawing/2014/main" val="1425513747"/>
                    </a:ext>
                  </a:extLst>
                </a:gridCol>
                <a:gridCol w="2906807">
                  <a:extLst>
                    <a:ext uri="{9D8B030D-6E8A-4147-A177-3AD203B41FA5}">
                      <a16:colId xmlns:a16="http://schemas.microsoft.com/office/drawing/2014/main" val="2332331998"/>
                    </a:ext>
                  </a:extLst>
                </a:gridCol>
              </a:tblGrid>
              <a:tr h="415548">
                <a:tc>
                  <a:txBody>
                    <a:bodyPr/>
                    <a:lstStyle/>
                    <a:p>
                      <a:r>
                        <a:rPr lang="en-US" sz="2000" dirty="0">
                          <a:solidFill>
                            <a:schemeClr val="bg1"/>
                          </a:solidFill>
                        </a:rPr>
                        <a:t>Plan </a:t>
                      </a:r>
                    </a:p>
                  </a:txBody>
                  <a:tcPr>
                    <a:solidFill>
                      <a:srgbClr val="262D64"/>
                    </a:solidFill>
                  </a:tcPr>
                </a:tc>
                <a:tc>
                  <a:txBody>
                    <a:bodyPr/>
                    <a:lstStyle/>
                    <a:p>
                      <a:r>
                        <a:rPr lang="en-US" sz="2000" dirty="0">
                          <a:solidFill>
                            <a:schemeClr val="bg1"/>
                          </a:solidFill>
                        </a:rPr>
                        <a:t>Recruit/Pre-screen</a:t>
                      </a:r>
                    </a:p>
                  </a:txBody>
                  <a:tcPr>
                    <a:solidFill>
                      <a:srgbClr val="262D64"/>
                    </a:solidFill>
                  </a:tcPr>
                </a:tc>
                <a:tc>
                  <a:txBody>
                    <a:bodyPr/>
                    <a:lstStyle/>
                    <a:p>
                      <a:r>
                        <a:rPr lang="en-US" sz="2000" dirty="0">
                          <a:solidFill>
                            <a:schemeClr val="bg1"/>
                          </a:solidFill>
                        </a:rPr>
                        <a:t>Skills Evaluation</a:t>
                      </a:r>
                    </a:p>
                  </a:txBody>
                  <a:tcPr>
                    <a:solidFill>
                      <a:srgbClr val="262D64"/>
                    </a:solidFill>
                  </a:tcPr>
                </a:tc>
                <a:tc>
                  <a:txBody>
                    <a:bodyPr/>
                    <a:lstStyle/>
                    <a:p>
                      <a:r>
                        <a:rPr lang="en-US" sz="2000" dirty="0">
                          <a:solidFill>
                            <a:schemeClr val="bg1"/>
                          </a:solidFill>
                        </a:rPr>
                        <a:t>Hire &amp; On-Board</a:t>
                      </a:r>
                    </a:p>
                  </a:txBody>
                  <a:tcPr>
                    <a:solidFill>
                      <a:srgbClr val="262D64"/>
                    </a:solidFill>
                  </a:tcPr>
                </a:tc>
                <a:extLst>
                  <a:ext uri="{0D108BD9-81ED-4DB2-BD59-A6C34878D82A}">
                    <a16:rowId xmlns:a16="http://schemas.microsoft.com/office/drawing/2014/main" val="3819823130"/>
                  </a:ext>
                </a:extLst>
              </a:tr>
              <a:tr h="1332029">
                <a:tc>
                  <a:txBody>
                    <a:bodyPr/>
                    <a:lstStyle/>
                    <a:p>
                      <a:r>
                        <a:rPr lang="en-US" dirty="0"/>
                        <a:t>Identify Hiring Teams/Roles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with NFAR to build Pipeline through Vocational program</a:t>
                      </a:r>
                    </a:p>
                    <a:p>
                      <a:endParaRPr lang="en-US" dirty="0"/>
                    </a:p>
                  </a:txBody>
                  <a:tcPr/>
                </a:tc>
                <a:tc>
                  <a:txBody>
                    <a:bodyPr/>
                    <a:lstStyle/>
                    <a:p>
                      <a:r>
                        <a:rPr lang="en-US" dirty="0"/>
                        <a:t>1 day in-person recruitment event hosted on campus</a:t>
                      </a:r>
                    </a:p>
                  </a:txBody>
                  <a:tcPr/>
                </a:tc>
                <a:tc>
                  <a:txBody>
                    <a:bodyPr/>
                    <a:lstStyle/>
                    <a:p>
                      <a:r>
                        <a:rPr lang="en-US" dirty="0"/>
                        <a:t>Autism training on Autism in the Workplace and 90-day onboarding support </a:t>
                      </a:r>
                    </a:p>
                  </a:txBody>
                  <a:tcPr/>
                </a:tc>
                <a:extLst>
                  <a:ext uri="{0D108BD9-81ED-4DB2-BD59-A6C34878D82A}">
                    <a16:rowId xmlns:a16="http://schemas.microsoft.com/office/drawing/2014/main" val="2867302146"/>
                  </a:ext>
                </a:extLst>
              </a:tr>
              <a:tr h="3791159">
                <a:tc>
                  <a:txBody>
                    <a:bodyPr/>
                    <a:lstStyle/>
                    <a:p>
                      <a:r>
                        <a:rPr lang="en-US" dirty="0"/>
                        <a:t>Obtain a champion within the Organization to Pilot the program with</a:t>
                      </a:r>
                    </a:p>
                    <a:p>
                      <a:endParaRPr lang="en-US" dirty="0"/>
                    </a:p>
                    <a:p>
                      <a:r>
                        <a:rPr lang="en-US" dirty="0"/>
                        <a:t>Work with Manager to identify roles that make sense and tailor Job Description to needs</a:t>
                      </a:r>
                    </a:p>
                    <a:p>
                      <a:endParaRPr lang="en-US" dirty="0"/>
                    </a:p>
                    <a:p>
                      <a:endParaRPr lang="en-US" dirty="0"/>
                    </a:p>
                  </a:txBody>
                  <a:tcPr/>
                </a:tc>
                <a:tc>
                  <a:txBody>
                    <a:bodyPr/>
                    <a:lstStyle/>
                    <a:p>
                      <a:r>
                        <a:rPr lang="en-US" dirty="0"/>
                        <a:t>Resume/minimum requirement review with Hiring Team</a:t>
                      </a:r>
                    </a:p>
                    <a:p>
                      <a:endParaRPr lang="en-US" dirty="0"/>
                    </a:p>
                    <a:p>
                      <a:endParaRPr lang="en-US" dirty="0"/>
                    </a:p>
                    <a:p>
                      <a:r>
                        <a:rPr lang="en-US" dirty="0"/>
                        <a:t>Pre-screening phone/email chat with Talent Acquisition</a:t>
                      </a:r>
                    </a:p>
                    <a:p>
                      <a:endParaRPr lang="en-US" dirty="0"/>
                    </a:p>
                    <a:p>
                      <a:r>
                        <a:rPr lang="en-US" dirty="0"/>
                        <a:t>Technical skills assessment exercise reviewed by interview team</a:t>
                      </a:r>
                    </a:p>
                    <a:p>
                      <a:endParaRPr lang="en-US" dirty="0"/>
                    </a:p>
                  </a:txBody>
                  <a:tcPr/>
                </a:tc>
                <a:tc>
                  <a:txBody>
                    <a:bodyPr/>
                    <a:lstStyle/>
                    <a:p>
                      <a:r>
                        <a:rPr lang="en-US" dirty="0"/>
                        <a:t>Hosted by Talent Acquisition and hiring team to assess workability and professional readiness </a:t>
                      </a:r>
                    </a:p>
                    <a:p>
                      <a:endParaRPr lang="en-US" dirty="0"/>
                    </a:p>
                    <a:p>
                      <a:r>
                        <a:rPr lang="en-US" dirty="0"/>
                        <a:t>Team introductions, Interview preparation and Skills assessment </a:t>
                      </a:r>
                    </a:p>
                  </a:txBody>
                  <a:tcPr/>
                </a:tc>
                <a:tc>
                  <a:txBody>
                    <a:bodyPr/>
                    <a:lstStyle/>
                    <a:p>
                      <a:pPr marL="0" indent="0">
                        <a:buFont typeface="Arial" panose="020B0604020202020204" pitchFamily="34" charset="0"/>
                        <a:buNone/>
                      </a:pPr>
                      <a:r>
                        <a:rPr lang="en-US" dirty="0"/>
                        <a:t>Accommodations team handling 1 off requests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Establishing Technical Mentors and Community Mentors through Employee network</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Orientation Run by Talent Acquisition setting framework for success</a:t>
                      </a:r>
                    </a:p>
                  </a:txBody>
                  <a:tcPr/>
                </a:tc>
                <a:extLst>
                  <a:ext uri="{0D108BD9-81ED-4DB2-BD59-A6C34878D82A}">
                    <a16:rowId xmlns:a16="http://schemas.microsoft.com/office/drawing/2014/main" val="1403911345"/>
                  </a:ext>
                </a:extLst>
              </a:tr>
            </a:tbl>
          </a:graphicData>
        </a:graphic>
      </p:graphicFrame>
    </p:spTree>
    <p:extLst>
      <p:ext uri="{BB962C8B-B14F-4D97-AF65-F5344CB8AC3E}">
        <p14:creationId xmlns:p14="http://schemas.microsoft.com/office/powerpoint/2010/main" val="306724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ulticultural team in a conference room. One woman signing, another woman taking notes, and a man on his laptop.">
            <a:extLst>
              <a:ext uri="{FF2B5EF4-FFF2-40B4-BE49-F238E27FC236}">
                <a16:creationId xmlns:a16="http://schemas.microsoft.com/office/drawing/2014/main" id="{C3A2C988-CA51-0C45-89DA-647EF377785E}"/>
              </a:ext>
            </a:extLst>
          </p:cNvPr>
          <p:cNvPicPr>
            <a:picLocks noChangeAspect="1"/>
          </p:cNvPicPr>
          <p:nvPr/>
        </p:nvPicPr>
        <p:blipFill rotWithShape="1">
          <a:blip r:embed="rId3"/>
          <a:srcRect t="20030" b="54294"/>
          <a:stretch/>
        </p:blipFill>
        <p:spPr>
          <a:xfrm>
            <a:off x="0" y="4771180"/>
            <a:ext cx="12192000" cy="2086821"/>
          </a:xfrm>
          <a:prstGeom prst="rect">
            <a:avLst/>
          </a:prstGeom>
        </p:spPr>
      </p:pic>
      <p:sp>
        <p:nvSpPr>
          <p:cNvPr id="8" name="Content Placeholder 2">
            <a:extLst>
              <a:ext uri="{FF2B5EF4-FFF2-40B4-BE49-F238E27FC236}">
                <a16:creationId xmlns:a16="http://schemas.microsoft.com/office/drawing/2014/main" id="{BB7C4C73-00B4-5E46-B3FD-5BB91C4423A2}"/>
              </a:ext>
            </a:extLst>
          </p:cNvPr>
          <p:cNvSpPr>
            <a:spLocks noGrp="1"/>
          </p:cNvSpPr>
          <p:nvPr>
            <p:ph idx="1"/>
          </p:nvPr>
        </p:nvSpPr>
        <p:spPr>
          <a:xfrm>
            <a:off x="347934" y="1954112"/>
            <a:ext cx="11496131" cy="2582012"/>
          </a:xfrm>
        </p:spPr>
        <p:txBody>
          <a:bodyPr>
            <a:noAutofit/>
          </a:bodyPr>
          <a:lstStyle/>
          <a:p>
            <a:pPr>
              <a:lnSpc>
                <a:spcPct val="120000"/>
              </a:lnSpc>
              <a:spcBef>
                <a:spcPts val="1600"/>
              </a:spcBef>
            </a:pPr>
            <a:r>
              <a:rPr lang="en-US" sz="1800" dirty="0">
                <a:solidFill>
                  <a:srgbClr val="002060"/>
                </a:solidFill>
                <a:latin typeface="Arial" panose="020B0604020202020204" pitchFamily="34" charset="0"/>
                <a:cs typeface="Arial" panose="020B0604020202020204" pitchFamily="34" charset="0"/>
              </a:rPr>
              <a:t>Sourced from 12 Graduates of local SW Testing training program (NFAR)</a:t>
            </a:r>
          </a:p>
          <a:p>
            <a:pPr>
              <a:lnSpc>
                <a:spcPct val="120000"/>
              </a:lnSpc>
              <a:spcBef>
                <a:spcPts val="1600"/>
              </a:spcBef>
            </a:pPr>
            <a:r>
              <a:rPr lang="en-US" sz="1800" dirty="0">
                <a:solidFill>
                  <a:srgbClr val="002060"/>
                </a:solidFill>
                <a:latin typeface="Arial" panose="020B0604020202020204" pitchFamily="34" charset="0"/>
                <a:cs typeface="Arial" panose="020B0604020202020204" pitchFamily="34" charset="0"/>
              </a:rPr>
              <a:t>Brought 6 candidates on-site for a day long Interview (Tours, Face to Face, Hands-on)</a:t>
            </a:r>
          </a:p>
          <a:p>
            <a:pPr>
              <a:lnSpc>
                <a:spcPct val="120000"/>
              </a:lnSpc>
              <a:spcBef>
                <a:spcPts val="1600"/>
              </a:spcBef>
            </a:pPr>
            <a:r>
              <a:rPr lang="en-US" sz="1800" dirty="0">
                <a:solidFill>
                  <a:srgbClr val="002060"/>
                </a:solidFill>
                <a:latin typeface="Arial" panose="020B0604020202020204" pitchFamily="34" charset="0"/>
                <a:cs typeface="Arial" panose="020B0604020202020204" pitchFamily="34" charset="0"/>
              </a:rPr>
              <a:t>All 6 Candidates hired as Interns (only 4 slots originally)</a:t>
            </a:r>
          </a:p>
          <a:p>
            <a:pPr>
              <a:lnSpc>
                <a:spcPct val="120000"/>
              </a:lnSpc>
              <a:spcBef>
                <a:spcPts val="1600"/>
              </a:spcBef>
            </a:pPr>
            <a:r>
              <a:rPr lang="en-US" sz="1800" dirty="0">
                <a:solidFill>
                  <a:srgbClr val="002060"/>
                </a:solidFill>
                <a:latin typeface="Arial" panose="020B0604020202020204" pitchFamily="34" charset="0"/>
                <a:cs typeface="Arial" panose="020B0604020202020204" pitchFamily="34" charset="0"/>
              </a:rPr>
              <a:t>All 6 candidates received varying degrees of positive evaluations</a:t>
            </a:r>
          </a:p>
          <a:p>
            <a:pPr>
              <a:lnSpc>
                <a:spcPct val="120000"/>
              </a:lnSpc>
              <a:spcBef>
                <a:spcPts val="1600"/>
              </a:spcBef>
            </a:pPr>
            <a:r>
              <a:rPr lang="en-US" sz="1800" dirty="0">
                <a:solidFill>
                  <a:srgbClr val="002060"/>
                </a:solidFill>
                <a:latin typeface="Arial" panose="020B0604020202020204" pitchFamily="34" charset="0"/>
                <a:cs typeface="Arial" panose="020B0604020202020204" pitchFamily="34" charset="0"/>
              </a:rPr>
              <a:t>All 6 Hired into 3 different roles at Qualcomm after Internship </a:t>
            </a:r>
          </a:p>
        </p:txBody>
      </p:sp>
      <p:sp>
        <p:nvSpPr>
          <p:cNvPr id="2" name="Title 1">
            <a:extLst>
              <a:ext uri="{FF2B5EF4-FFF2-40B4-BE49-F238E27FC236}">
                <a16:creationId xmlns:a16="http://schemas.microsoft.com/office/drawing/2014/main" id="{AFF9F8A4-2388-264B-B10B-1B33FFEBAF77}"/>
              </a:ext>
            </a:extLst>
          </p:cNvPr>
          <p:cNvSpPr>
            <a:spLocks noGrp="1"/>
          </p:cNvSpPr>
          <p:nvPr>
            <p:ph type="title"/>
          </p:nvPr>
        </p:nvSpPr>
        <p:spPr>
          <a:xfrm>
            <a:off x="201167" y="424906"/>
            <a:ext cx="10471829" cy="922690"/>
          </a:xfrm>
        </p:spPr>
        <p:txBody>
          <a:bodyPr anchor="t">
            <a:normAutofit/>
          </a:bodyPr>
          <a:lstStyle/>
          <a:p>
            <a:r>
              <a:rPr lang="en-US" b="1" dirty="0">
                <a:solidFill>
                  <a:srgbClr val="0070C0"/>
                </a:solidFill>
                <a:latin typeface="Arial" panose="020B0604020202020204" pitchFamily="34" charset="0"/>
                <a:cs typeface="Arial" panose="020B0604020202020204" pitchFamily="34" charset="0"/>
              </a:rPr>
              <a:t>Qualcomm Pilot Program Outcome</a:t>
            </a:r>
            <a:endParaRPr lang="en-US" sz="4400" dirty="0">
              <a:cs typeface="Objektiv Mk2" panose="020B0502020204020203" pitchFamily="34" charset="77"/>
            </a:endParaRPr>
          </a:p>
        </p:txBody>
      </p:sp>
      <p:cxnSp>
        <p:nvCxnSpPr>
          <p:cNvPr id="6" name="Straight Connector 5">
            <a:extLst>
              <a:ext uri="{FF2B5EF4-FFF2-40B4-BE49-F238E27FC236}">
                <a16:creationId xmlns:a16="http://schemas.microsoft.com/office/drawing/2014/main" id="{182F499A-070F-4CD2-8137-956F74028979}"/>
              </a:ext>
              <a:ext uri="{C183D7F6-B498-43B3-948B-1728B52AA6E4}">
                <adec:decorative xmlns:adec="http://schemas.microsoft.com/office/drawing/2017/decorative" val="1"/>
              </a:ext>
            </a:extLst>
          </p:cNvPr>
          <p:cNvCxnSpPr/>
          <p:nvPr/>
        </p:nvCxnSpPr>
        <p:spPr>
          <a:xfrm>
            <a:off x="32491" y="1595754"/>
            <a:ext cx="2401953"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6584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0" y="0"/>
            <a:ext cx="12188932" cy="6857990"/>
          </a:xfrm>
          <a:prstGeom prst="rect">
            <a:avLst/>
          </a:prstGeom>
        </p:spPr>
      </p:pic>
      <p:sp>
        <p:nvSpPr>
          <p:cNvPr id="2" name="Title 1"/>
          <p:cNvSpPr>
            <a:spLocks noGrp="1"/>
          </p:cNvSpPr>
          <p:nvPr>
            <p:ph type="title"/>
          </p:nvPr>
        </p:nvSpPr>
        <p:spPr>
          <a:xfrm>
            <a:off x="617538" y="3048816"/>
            <a:ext cx="9265771" cy="622836"/>
          </a:xfrm>
        </p:spPr>
        <p:txBody>
          <a:bodyPr>
            <a:normAutofit fontScale="90000"/>
          </a:bodyPr>
          <a:lstStyle/>
          <a:p>
            <a:r>
              <a:rPr lang="en-US" dirty="0">
                <a:solidFill>
                  <a:schemeClr val="bg1"/>
                </a:solidFill>
                <a:latin typeface="Arial Black" panose="020B0604020202020204" pitchFamily="34" charset="0"/>
                <a:cs typeface="Arial Black" panose="020B0604020202020204" pitchFamily="34" charset="0"/>
              </a:rPr>
              <a:t>Thermo Fischer Scientific</a:t>
            </a:r>
            <a:br>
              <a:rPr lang="en-US" dirty="0">
                <a:solidFill>
                  <a:schemeClr val="bg1"/>
                </a:solidFill>
                <a:latin typeface="Arial Black" panose="020B0604020202020204" pitchFamily="34" charset="0"/>
                <a:cs typeface="Arial Black" panose="020B0604020202020204" pitchFamily="34" charset="0"/>
              </a:rPr>
            </a:br>
            <a:r>
              <a:rPr lang="en-US" dirty="0">
                <a:solidFill>
                  <a:schemeClr val="bg1"/>
                </a:solidFill>
                <a:latin typeface="Arial Black" panose="020B0604020202020204" pitchFamily="34" charset="0"/>
                <a:cs typeface="Arial Black" panose="020B0604020202020204" pitchFamily="34" charset="0"/>
              </a:rPr>
              <a:t>Presenter 2</a:t>
            </a:r>
            <a:endParaRPr lang="en-US" dirty="0">
              <a:solidFill>
                <a:schemeClr val="bg1"/>
              </a:solidFill>
            </a:endParaRPr>
          </a:p>
        </p:txBody>
      </p:sp>
      <p:sp>
        <p:nvSpPr>
          <p:cNvPr id="5" name="Content Placeholder 9">
            <a:extLst>
              <a:ext uri="{FF2B5EF4-FFF2-40B4-BE49-F238E27FC236}">
                <a16:creationId xmlns:a16="http://schemas.microsoft.com/office/drawing/2014/main" id="{20449769-C89C-48A9-A023-B3E6241175B9}"/>
              </a:ext>
            </a:extLst>
          </p:cNvPr>
          <p:cNvSpPr txBox="1">
            <a:spLocks/>
          </p:cNvSpPr>
          <p:nvPr/>
        </p:nvSpPr>
        <p:spPr>
          <a:xfrm>
            <a:off x="617538" y="4015586"/>
            <a:ext cx="9565028" cy="1249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rgbClr val="262C6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262C65"/>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262C65"/>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262C65"/>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dirty="0" err="1">
                <a:solidFill>
                  <a:schemeClr val="bg1"/>
                </a:solidFill>
                <a:cs typeface="Arial Black" panose="020B0604020202020204" pitchFamily="34" charset="0"/>
              </a:rPr>
              <a:t>Pammi</a:t>
            </a:r>
            <a:r>
              <a:rPr lang="en-US" sz="3200" dirty="0">
                <a:solidFill>
                  <a:schemeClr val="bg1"/>
                </a:solidFill>
                <a:cs typeface="Arial Black" panose="020B0604020202020204" pitchFamily="34" charset="0"/>
              </a:rPr>
              <a:t> Bhullar, Senior Manager, Global Diversity &amp; Inclusion</a:t>
            </a:r>
          </a:p>
        </p:txBody>
      </p:sp>
    </p:spTree>
    <p:extLst>
      <p:ext uri="{BB962C8B-B14F-4D97-AF65-F5344CB8AC3E}">
        <p14:creationId xmlns:p14="http://schemas.microsoft.com/office/powerpoint/2010/main" val="1107248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7FD8EFE-6E5C-7147-B528-0E4927DF039F}"/>
              </a:ext>
            </a:extLst>
          </p:cNvPr>
          <p:cNvSpPr/>
          <p:nvPr/>
        </p:nvSpPr>
        <p:spPr>
          <a:xfrm>
            <a:off x="224164" y="1046319"/>
            <a:ext cx="2838384" cy="1938992"/>
          </a:xfrm>
          <a:prstGeom prst="rect">
            <a:avLst/>
          </a:prstGeom>
        </p:spPr>
        <p:txBody>
          <a:bodyPr wrap="square">
            <a:spAutoFit/>
          </a:bodyPr>
          <a:lstStyle/>
          <a:p>
            <a:r>
              <a:rPr lang="en-US" sz="12000" b="1" dirty="0">
                <a:solidFill>
                  <a:srgbClr val="047BC1">
                    <a:alpha val="19000"/>
                  </a:srgbClr>
                </a:solidFill>
                <a:latin typeface="Arial Black" panose="020B0604020202020204" pitchFamily="34" charset="0"/>
                <a:cs typeface="Arial Black" panose="020B0604020202020204" pitchFamily="34" charset="0"/>
              </a:rPr>
              <a:t>1</a:t>
            </a:r>
          </a:p>
        </p:txBody>
      </p:sp>
      <p:sp>
        <p:nvSpPr>
          <p:cNvPr id="12" name="Rectangle 11">
            <a:extLst>
              <a:ext uri="{FF2B5EF4-FFF2-40B4-BE49-F238E27FC236}">
                <a16:creationId xmlns:a16="http://schemas.microsoft.com/office/drawing/2014/main" id="{C3DA9789-92CE-664E-BF9E-70A0041F5D8C}"/>
              </a:ext>
            </a:extLst>
          </p:cNvPr>
          <p:cNvSpPr/>
          <p:nvPr/>
        </p:nvSpPr>
        <p:spPr>
          <a:xfrm>
            <a:off x="1010298" y="1462241"/>
            <a:ext cx="3606077" cy="2376889"/>
          </a:xfrm>
          <a:prstGeom prst="rect">
            <a:avLst/>
          </a:prstGeom>
        </p:spPr>
        <p:txBody>
          <a:bodyPr wrap="square">
            <a:noAutofit/>
          </a:bodyPr>
          <a:lstStyle/>
          <a:p>
            <a:pPr lvl="1">
              <a:spcAft>
                <a:spcPts val="600"/>
              </a:spcAft>
            </a:pPr>
            <a:r>
              <a:rPr lang="en-US" b="1" dirty="0">
                <a:solidFill>
                  <a:srgbClr val="21306F"/>
                </a:solidFill>
                <a:latin typeface="Arial" panose="020B0604020202020204" pitchFamily="34" charset="0"/>
                <a:cs typeface="Arial" panose="020B0604020202020204" pitchFamily="34" charset="0"/>
              </a:rPr>
              <a:t>     Interview </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2-week interview in Carlsbad, CA</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Workplace Norms</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LinkedIn Profile, Resume, &amp; Technical Portfolio</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Hiring Manager Meet n’ Greet</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Technical Skills Project</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Presentation &amp; Selection</a:t>
            </a:r>
          </a:p>
        </p:txBody>
      </p:sp>
      <p:sp>
        <p:nvSpPr>
          <p:cNvPr id="20" name="Rectangle 19">
            <a:extLst>
              <a:ext uri="{FF2B5EF4-FFF2-40B4-BE49-F238E27FC236}">
                <a16:creationId xmlns:a16="http://schemas.microsoft.com/office/drawing/2014/main" id="{E5EB24DE-72BB-FB43-BE4F-D00C2F9BBBD3}"/>
              </a:ext>
            </a:extLst>
          </p:cNvPr>
          <p:cNvSpPr/>
          <p:nvPr/>
        </p:nvSpPr>
        <p:spPr>
          <a:xfrm>
            <a:off x="4286469" y="982524"/>
            <a:ext cx="2838384" cy="1938992"/>
          </a:xfrm>
          <a:prstGeom prst="rect">
            <a:avLst/>
          </a:prstGeom>
        </p:spPr>
        <p:txBody>
          <a:bodyPr wrap="square">
            <a:spAutoFit/>
          </a:bodyPr>
          <a:lstStyle/>
          <a:p>
            <a:r>
              <a:rPr lang="en-US" sz="12000" b="1" dirty="0">
                <a:solidFill>
                  <a:srgbClr val="047BC1">
                    <a:alpha val="19000"/>
                  </a:srgbClr>
                </a:solidFill>
                <a:latin typeface="Arial Black" panose="020B0604020202020204" pitchFamily="34" charset="0"/>
                <a:cs typeface="Arial Black" panose="020B0604020202020204" pitchFamily="34" charset="0"/>
              </a:rPr>
              <a:t>2</a:t>
            </a:r>
          </a:p>
        </p:txBody>
      </p:sp>
      <p:sp>
        <p:nvSpPr>
          <p:cNvPr id="21" name="Rectangle 20">
            <a:extLst>
              <a:ext uri="{FF2B5EF4-FFF2-40B4-BE49-F238E27FC236}">
                <a16:creationId xmlns:a16="http://schemas.microsoft.com/office/drawing/2014/main" id="{AB5CBAC1-93F7-EB4D-B5F1-C2ABDD7AF4DF}"/>
              </a:ext>
            </a:extLst>
          </p:cNvPr>
          <p:cNvSpPr/>
          <p:nvPr/>
        </p:nvSpPr>
        <p:spPr>
          <a:xfrm>
            <a:off x="5043894" y="1541742"/>
            <a:ext cx="3168120" cy="1734929"/>
          </a:xfrm>
          <a:prstGeom prst="rect">
            <a:avLst/>
          </a:prstGeom>
        </p:spPr>
        <p:txBody>
          <a:bodyPr wrap="square">
            <a:noAutofit/>
          </a:bodyPr>
          <a:lstStyle/>
          <a:p>
            <a:pPr lvl="1">
              <a:spcAft>
                <a:spcPts val="600"/>
              </a:spcAft>
            </a:pPr>
            <a:r>
              <a:rPr lang="en-US" b="1" dirty="0">
                <a:solidFill>
                  <a:srgbClr val="21306F"/>
                </a:solidFill>
                <a:latin typeface="Arial" panose="020B0604020202020204" pitchFamily="34" charset="0"/>
                <a:cs typeface="Arial" panose="020B0604020202020204" pitchFamily="34" charset="0"/>
              </a:rPr>
              <a:t>     Size</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4 Designated Full-Time Roles</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All Data Science Roles</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8 Candidates</a:t>
            </a:r>
          </a:p>
          <a:p>
            <a:pPr>
              <a:spcAft>
                <a:spcPts val="600"/>
              </a:spcAft>
            </a:pPr>
            <a:endParaRPr lang="en-US" sz="1600" dirty="0">
              <a:solidFill>
                <a:srgbClr val="21306F"/>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E5A2286E-F7BF-2847-8931-297698DA369B}"/>
              </a:ext>
            </a:extLst>
          </p:cNvPr>
          <p:cNvSpPr/>
          <p:nvPr/>
        </p:nvSpPr>
        <p:spPr>
          <a:xfrm>
            <a:off x="8302474" y="982524"/>
            <a:ext cx="2838384" cy="1938992"/>
          </a:xfrm>
          <a:prstGeom prst="rect">
            <a:avLst/>
          </a:prstGeom>
        </p:spPr>
        <p:txBody>
          <a:bodyPr wrap="square">
            <a:spAutoFit/>
          </a:bodyPr>
          <a:lstStyle/>
          <a:p>
            <a:r>
              <a:rPr lang="en-US" sz="12000" b="1" dirty="0">
                <a:solidFill>
                  <a:srgbClr val="047BC1">
                    <a:alpha val="19000"/>
                  </a:srgbClr>
                </a:solidFill>
                <a:latin typeface="Arial Black" panose="020B0604020202020204" pitchFamily="34" charset="0"/>
                <a:cs typeface="Arial Black" panose="020B0604020202020204" pitchFamily="34" charset="0"/>
              </a:rPr>
              <a:t>3</a:t>
            </a:r>
          </a:p>
        </p:txBody>
      </p:sp>
      <p:sp>
        <p:nvSpPr>
          <p:cNvPr id="24" name="Rectangle 23">
            <a:extLst>
              <a:ext uri="{FF2B5EF4-FFF2-40B4-BE49-F238E27FC236}">
                <a16:creationId xmlns:a16="http://schemas.microsoft.com/office/drawing/2014/main" id="{196E1336-9680-D249-85EF-0C2C5A2BB21E}"/>
              </a:ext>
            </a:extLst>
          </p:cNvPr>
          <p:cNvSpPr/>
          <p:nvPr/>
        </p:nvSpPr>
        <p:spPr>
          <a:xfrm>
            <a:off x="8941469" y="1383722"/>
            <a:ext cx="3269603" cy="2376889"/>
          </a:xfrm>
          <a:prstGeom prst="rect">
            <a:avLst/>
          </a:prstGeom>
        </p:spPr>
        <p:txBody>
          <a:bodyPr wrap="square">
            <a:noAutofit/>
          </a:bodyPr>
          <a:lstStyle/>
          <a:p>
            <a:pPr lvl="1">
              <a:spcAft>
                <a:spcPts val="600"/>
              </a:spcAft>
            </a:pPr>
            <a:r>
              <a:rPr lang="en-US" b="1" dirty="0">
                <a:solidFill>
                  <a:srgbClr val="21306F"/>
                </a:solidFill>
                <a:latin typeface="Arial" panose="020B0604020202020204" pitchFamily="34" charset="0"/>
                <a:cs typeface="Arial" panose="020B0604020202020204" pitchFamily="34" charset="0"/>
              </a:rPr>
              <a:t>     Candidate Support</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Neurodiversity in the Workplace</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Arc of San Diego – Job Coaches</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Peer Mentors</a:t>
            </a:r>
          </a:p>
          <a:p>
            <a:pPr marL="285750"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Hiring Manager Training</a:t>
            </a:r>
          </a:p>
        </p:txBody>
      </p:sp>
      <p:sp>
        <p:nvSpPr>
          <p:cNvPr id="44" name="Rectangle 43">
            <a:extLst>
              <a:ext uri="{FF2B5EF4-FFF2-40B4-BE49-F238E27FC236}">
                <a16:creationId xmlns:a16="http://schemas.microsoft.com/office/drawing/2014/main" id="{C03DC21E-BA41-C74E-8FA6-63D00557AA14}"/>
              </a:ext>
            </a:extLst>
          </p:cNvPr>
          <p:cNvSpPr/>
          <p:nvPr/>
        </p:nvSpPr>
        <p:spPr>
          <a:xfrm>
            <a:off x="231256" y="3581329"/>
            <a:ext cx="2838384" cy="1938992"/>
          </a:xfrm>
          <a:prstGeom prst="rect">
            <a:avLst/>
          </a:prstGeom>
        </p:spPr>
        <p:txBody>
          <a:bodyPr wrap="square">
            <a:spAutoFit/>
          </a:bodyPr>
          <a:lstStyle/>
          <a:p>
            <a:r>
              <a:rPr lang="en-US" sz="12000" b="1" dirty="0">
                <a:solidFill>
                  <a:srgbClr val="047BC1">
                    <a:alpha val="19000"/>
                  </a:srgbClr>
                </a:solidFill>
                <a:latin typeface="Arial Black" panose="020B0604020202020204" pitchFamily="34" charset="0"/>
                <a:cs typeface="Arial Black" panose="020B0604020202020204" pitchFamily="34" charset="0"/>
              </a:rPr>
              <a:t>4</a:t>
            </a:r>
          </a:p>
        </p:txBody>
      </p:sp>
      <p:sp>
        <p:nvSpPr>
          <p:cNvPr id="45" name="Rectangle 44">
            <a:extLst>
              <a:ext uri="{FF2B5EF4-FFF2-40B4-BE49-F238E27FC236}">
                <a16:creationId xmlns:a16="http://schemas.microsoft.com/office/drawing/2014/main" id="{37A67393-2DA3-7C47-AC71-EFF2542F9AF7}"/>
              </a:ext>
            </a:extLst>
          </p:cNvPr>
          <p:cNvSpPr/>
          <p:nvPr/>
        </p:nvSpPr>
        <p:spPr>
          <a:xfrm>
            <a:off x="863158" y="4452387"/>
            <a:ext cx="3753217" cy="2376889"/>
          </a:xfrm>
          <a:prstGeom prst="rect">
            <a:avLst/>
          </a:prstGeom>
        </p:spPr>
        <p:txBody>
          <a:bodyPr wrap="square">
            <a:noAutofit/>
          </a:bodyPr>
          <a:lstStyle/>
          <a:p>
            <a:pPr lvl="1">
              <a:spcAft>
                <a:spcPts val="600"/>
              </a:spcAft>
            </a:pPr>
            <a:r>
              <a:rPr lang="en-US" b="1" dirty="0">
                <a:solidFill>
                  <a:srgbClr val="21306F"/>
                </a:solidFill>
                <a:latin typeface="Arial" panose="020B0604020202020204" pitchFamily="34" charset="0"/>
                <a:cs typeface="Arial" panose="020B0604020202020204" pitchFamily="34" charset="0"/>
              </a:rPr>
              <a:t>     Implementation Partners</a:t>
            </a:r>
          </a:p>
          <a:p>
            <a:pPr marL="285750" lvl="1" indent="-285750">
              <a:spcAft>
                <a:spcPts val="600"/>
              </a:spcAft>
              <a:buFont typeface="Arial" panose="020B0604020202020204" pitchFamily="34" charset="0"/>
              <a:buChar char="•"/>
            </a:pPr>
            <a:r>
              <a:rPr lang="en-US" sz="1600" dirty="0" err="1">
                <a:solidFill>
                  <a:srgbClr val="21306F"/>
                </a:solidFill>
                <a:latin typeface="Arial" panose="020B0604020202020204" pitchFamily="34" charset="0"/>
                <a:cs typeface="Arial" panose="020B0604020202020204" pitchFamily="34" charset="0"/>
              </a:rPr>
              <a:t>PossAbilities</a:t>
            </a:r>
            <a:r>
              <a:rPr lang="en-US" sz="1600" dirty="0">
                <a:solidFill>
                  <a:srgbClr val="21306F"/>
                </a:solidFill>
                <a:latin typeface="Arial" panose="020B0604020202020204" pitchFamily="34" charset="0"/>
                <a:cs typeface="Arial" panose="020B0604020202020204" pitchFamily="34" charset="0"/>
              </a:rPr>
              <a:t> ERG Executive Sponsor</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Neurodiversity in the Workplace</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Arc of San Diego</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Advocates &amp; Hiring Managers</a:t>
            </a:r>
          </a:p>
        </p:txBody>
      </p:sp>
      <p:sp>
        <p:nvSpPr>
          <p:cNvPr id="47" name="Rectangle 46">
            <a:extLst>
              <a:ext uri="{FF2B5EF4-FFF2-40B4-BE49-F238E27FC236}">
                <a16:creationId xmlns:a16="http://schemas.microsoft.com/office/drawing/2014/main" id="{EF7FB8DE-1B4A-0943-A131-5EFC234DF835}"/>
              </a:ext>
            </a:extLst>
          </p:cNvPr>
          <p:cNvSpPr/>
          <p:nvPr/>
        </p:nvSpPr>
        <p:spPr>
          <a:xfrm>
            <a:off x="4293561" y="3581329"/>
            <a:ext cx="2838384" cy="1938992"/>
          </a:xfrm>
          <a:prstGeom prst="rect">
            <a:avLst/>
          </a:prstGeom>
        </p:spPr>
        <p:txBody>
          <a:bodyPr wrap="square">
            <a:spAutoFit/>
          </a:bodyPr>
          <a:lstStyle/>
          <a:p>
            <a:r>
              <a:rPr lang="en-US" sz="12000" b="1" dirty="0">
                <a:solidFill>
                  <a:srgbClr val="047BC1">
                    <a:alpha val="19000"/>
                  </a:srgbClr>
                </a:solidFill>
                <a:latin typeface="Arial Black" panose="020B0604020202020204" pitchFamily="34" charset="0"/>
                <a:cs typeface="Arial Black" panose="020B0604020202020204" pitchFamily="34" charset="0"/>
              </a:rPr>
              <a:t>5</a:t>
            </a:r>
          </a:p>
        </p:txBody>
      </p:sp>
      <p:sp>
        <p:nvSpPr>
          <p:cNvPr id="48" name="Rectangle 47">
            <a:extLst>
              <a:ext uri="{FF2B5EF4-FFF2-40B4-BE49-F238E27FC236}">
                <a16:creationId xmlns:a16="http://schemas.microsoft.com/office/drawing/2014/main" id="{4C09EC93-2633-CE41-B2CB-E9439D1A723B}"/>
              </a:ext>
            </a:extLst>
          </p:cNvPr>
          <p:cNvSpPr/>
          <p:nvPr/>
        </p:nvSpPr>
        <p:spPr>
          <a:xfrm>
            <a:off x="5043894" y="4452386"/>
            <a:ext cx="3483864" cy="2376889"/>
          </a:xfrm>
          <a:prstGeom prst="rect">
            <a:avLst/>
          </a:prstGeom>
        </p:spPr>
        <p:txBody>
          <a:bodyPr wrap="square">
            <a:noAutofit/>
          </a:bodyPr>
          <a:lstStyle/>
          <a:p>
            <a:pPr lvl="1">
              <a:spcAft>
                <a:spcPts val="600"/>
              </a:spcAft>
            </a:pPr>
            <a:r>
              <a:rPr lang="en-US" b="1" dirty="0">
                <a:solidFill>
                  <a:srgbClr val="21306F"/>
                </a:solidFill>
                <a:latin typeface="Arial" panose="020B0604020202020204" pitchFamily="34" charset="0"/>
                <a:cs typeface="Arial" panose="020B0604020202020204" pitchFamily="34" charset="0"/>
              </a:rPr>
              <a:t>     Cost</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$50,000, includes: </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Fee for service to 2 nonprofit partners</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Catering for 2 weeks</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Travel &amp; Expenses for D&amp;I Program Leader</a:t>
            </a:r>
          </a:p>
          <a:p>
            <a:pPr marL="285750" lvl="1" indent="-285750">
              <a:spcAft>
                <a:spcPts val="600"/>
              </a:spcAft>
              <a:buFont typeface="Arial" panose="020B0604020202020204" pitchFamily="34" charset="0"/>
              <a:buChar char="•"/>
            </a:pPr>
            <a:endParaRPr lang="en-US" sz="1600" dirty="0">
              <a:solidFill>
                <a:srgbClr val="21306F"/>
              </a:solidFill>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endParaRPr lang="en-US" b="1" dirty="0">
              <a:solidFill>
                <a:srgbClr val="21306F"/>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57E6FB4A-3337-8245-997B-F64821984F21}"/>
              </a:ext>
            </a:extLst>
          </p:cNvPr>
          <p:cNvSpPr/>
          <p:nvPr/>
        </p:nvSpPr>
        <p:spPr>
          <a:xfrm>
            <a:off x="8309566" y="3581329"/>
            <a:ext cx="2838384" cy="1938992"/>
          </a:xfrm>
          <a:prstGeom prst="rect">
            <a:avLst/>
          </a:prstGeom>
        </p:spPr>
        <p:txBody>
          <a:bodyPr wrap="square">
            <a:spAutoFit/>
          </a:bodyPr>
          <a:lstStyle/>
          <a:p>
            <a:r>
              <a:rPr lang="en-US" sz="12000" b="1" dirty="0">
                <a:solidFill>
                  <a:srgbClr val="047BC1">
                    <a:alpha val="19000"/>
                  </a:srgbClr>
                </a:solidFill>
                <a:latin typeface="Arial Black" panose="020B0604020202020204" pitchFamily="34" charset="0"/>
                <a:cs typeface="Arial Black" panose="020B0604020202020204" pitchFamily="34" charset="0"/>
              </a:rPr>
              <a:t>6</a:t>
            </a:r>
          </a:p>
        </p:txBody>
      </p:sp>
      <p:sp>
        <p:nvSpPr>
          <p:cNvPr id="51" name="Rectangle 50">
            <a:extLst>
              <a:ext uri="{FF2B5EF4-FFF2-40B4-BE49-F238E27FC236}">
                <a16:creationId xmlns:a16="http://schemas.microsoft.com/office/drawing/2014/main" id="{7F4D68AB-5518-324C-8BD6-7EA5E9ABEC0A}"/>
              </a:ext>
            </a:extLst>
          </p:cNvPr>
          <p:cNvSpPr/>
          <p:nvPr/>
        </p:nvSpPr>
        <p:spPr>
          <a:xfrm>
            <a:off x="8941469" y="4452387"/>
            <a:ext cx="3483864" cy="2376889"/>
          </a:xfrm>
          <a:prstGeom prst="rect">
            <a:avLst/>
          </a:prstGeom>
        </p:spPr>
        <p:txBody>
          <a:bodyPr wrap="square">
            <a:noAutofit/>
          </a:bodyPr>
          <a:lstStyle/>
          <a:p>
            <a:pPr lvl="1">
              <a:spcAft>
                <a:spcPts val="600"/>
              </a:spcAft>
            </a:pPr>
            <a:r>
              <a:rPr lang="en-US" b="1" dirty="0">
                <a:solidFill>
                  <a:srgbClr val="21306F"/>
                </a:solidFill>
                <a:latin typeface="Arial" panose="020B0604020202020204" pitchFamily="34" charset="0"/>
                <a:cs typeface="Arial" panose="020B0604020202020204" pitchFamily="34" charset="0"/>
              </a:rPr>
              <a:t>     Preparation</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Business Case Developed &amp; Approved (3 months)</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Role Identification (3-4 months)</a:t>
            </a:r>
          </a:p>
          <a:p>
            <a:pPr marL="285750" lvl="1" indent="-285750">
              <a:spcAft>
                <a:spcPts val="600"/>
              </a:spcAft>
              <a:buFont typeface="Arial" panose="020B0604020202020204" pitchFamily="34" charset="0"/>
              <a:buChar char="•"/>
            </a:pPr>
            <a:r>
              <a:rPr lang="en-US" sz="1600" dirty="0">
                <a:solidFill>
                  <a:srgbClr val="21306F"/>
                </a:solidFill>
                <a:latin typeface="Arial" panose="020B0604020202020204" pitchFamily="34" charset="0"/>
                <a:cs typeface="Arial" panose="020B0604020202020204" pitchFamily="34" charset="0"/>
              </a:rPr>
              <a:t>Recruiting (3 months)</a:t>
            </a:r>
          </a:p>
        </p:txBody>
      </p:sp>
      <p:pic>
        <p:nvPicPr>
          <p:cNvPr id="16" name="Picture 2" descr="ThermoFisher Scientific logo">
            <a:extLst>
              <a:ext uri="{FF2B5EF4-FFF2-40B4-BE49-F238E27FC236}">
                <a16:creationId xmlns:a16="http://schemas.microsoft.com/office/drawing/2014/main" id="{0AA15701-8D10-4DE4-8097-A9CFCD5D00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8297" r="1743" b="6721"/>
          <a:stretch/>
        </p:blipFill>
        <p:spPr bwMode="auto">
          <a:xfrm>
            <a:off x="0" y="-9976"/>
            <a:ext cx="2360543" cy="1191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E74FCA1-6BFC-41E5-9F1A-9BE25EA13449}"/>
              </a:ext>
            </a:extLst>
          </p:cNvPr>
          <p:cNvSpPr>
            <a:spLocks noGrp="1"/>
          </p:cNvSpPr>
          <p:nvPr>
            <p:ph type="ctrTitle"/>
          </p:nvPr>
        </p:nvSpPr>
        <p:spPr>
          <a:xfrm>
            <a:off x="2360543" y="28724"/>
            <a:ext cx="9144000" cy="1048182"/>
          </a:xfrm>
        </p:spPr>
        <p:txBody>
          <a:bodyPr>
            <a:normAutofit/>
          </a:bodyPr>
          <a:lstStyle/>
          <a:p>
            <a:r>
              <a:rPr lang="en-US" sz="5400" b="1" dirty="0">
                <a:solidFill>
                  <a:srgbClr val="0070C0"/>
                </a:solidFill>
                <a:latin typeface="Arial" panose="020B0604020202020204" pitchFamily="34" charset="0"/>
                <a:cs typeface="Arial" panose="020B0604020202020204" pitchFamily="34" charset="0"/>
              </a:rPr>
              <a:t>Neurodiversity Hiring Pilot </a:t>
            </a:r>
            <a:endParaRPr lang="en-US" sz="5400" dirty="0"/>
          </a:p>
        </p:txBody>
      </p:sp>
    </p:spTree>
    <p:extLst>
      <p:ext uri="{BB962C8B-B14F-4D97-AF65-F5344CB8AC3E}">
        <p14:creationId xmlns:p14="http://schemas.microsoft.com/office/powerpoint/2010/main" val="1572830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ThermoFIsher Scientific logo">
            <a:extLst>
              <a:ext uri="{FF2B5EF4-FFF2-40B4-BE49-F238E27FC236}">
                <a16:creationId xmlns:a16="http://schemas.microsoft.com/office/drawing/2014/main" id="{C78B400C-4CB2-40F0-823E-1A781BDB37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8297" r="1743" b="6721"/>
          <a:stretch/>
        </p:blipFill>
        <p:spPr bwMode="auto">
          <a:xfrm>
            <a:off x="0" y="-9976"/>
            <a:ext cx="2360543" cy="119116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A29D7ECA-2F07-4DFA-9B17-AC58B2FA0E24}"/>
              </a:ext>
            </a:extLst>
          </p:cNvPr>
          <p:cNvSpPr/>
          <p:nvPr/>
        </p:nvSpPr>
        <p:spPr>
          <a:xfrm>
            <a:off x="444574" y="4934442"/>
            <a:ext cx="1486267" cy="1656344"/>
          </a:xfrm>
          <a:prstGeom prst="roundRect">
            <a:avLst/>
          </a:prstGeom>
          <a:solidFill>
            <a:srgbClr val="262D6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Arial" panose="020B0604020202020204"/>
              </a:rPr>
              <a:t>2nd Cohort</a:t>
            </a: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24" name="Rectangle: Rounded Corners 23">
            <a:extLst>
              <a:ext uri="{FF2B5EF4-FFF2-40B4-BE49-F238E27FC236}">
                <a16:creationId xmlns:a16="http://schemas.microsoft.com/office/drawing/2014/main" id="{6A541BD8-0A03-4356-8487-BB2AAB965156}"/>
              </a:ext>
            </a:extLst>
          </p:cNvPr>
          <p:cNvSpPr/>
          <p:nvPr/>
        </p:nvSpPr>
        <p:spPr>
          <a:xfrm>
            <a:off x="2052779" y="5063876"/>
            <a:ext cx="4581383" cy="3722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a:rPr>
              <a:t>Consistent Interview Process</a:t>
            </a:r>
            <a:endParaRPr kumimoji="0" lang="en-US" sz="1800" b="1" i="0" u="none" strike="noStrike" kern="1200" cap="none" spc="0" normalizeH="0" baseline="0" noProof="0" dirty="0">
              <a:ln>
                <a:noFill/>
              </a:ln>
              <a:solidFill>
                <a:schemeClr val="tx1"/>
              </a:solidFill>
              <a:effectLst/>
              <a:uLnTx/>
              <a:uFillTx/>
              <a:latin typeface="Arial" panose="020B0604020202020204"/>
            </a:endParaRPr>
          </a:p>
        </p:txBody>
      </p:sp>
      <p:sp>
        <p:nvSpPr>
          <p:cNvPr id="26" name="Rectangle: Rounded Corners 25">
            <a:extLst>
              <a:ext uri="{FF2B5EF4-FFF2-40B4-BE49-F238E27FC236}">
                <a16:creationId xmlns:a16="http://schemas.microsoft.com/office/drawing/2014/main" id="{9AA9459A-C4E4-4B01-9622-4C989C2A96EB}"/>
              </a:ext>
            </a:extLst>
          </p:cNvPr>
          <p:cNvSpPr/>
          <p:nvPr/>
        </p:nvSpPr>
        <p:spPr>
          <a:xfrm>
            <a:off x="6852167" y="5063876"/>
            <a:ext cx="4565926" cy="37424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a:rPr>
              <a:t>Expanding Program &amp; Disciplines</a:t>
            </a:r>
            <a:endParaRPr kumimoji="0" lang="en-US" sz="1800" b="1" i="0" u="none" strike="noStrike" kern="1200" cap="none" spc="0" normalizeH="0" baseline="0" noProof="0" dirty="0">
              <a:ln>
                <a:noFill/>
              </a:ln>
              <a:solidFill>
                <a:schemeClr val="tx1"/>
              </a:solidFill>
              <a:effectLst/>
              <a:uLnTx/>
              <a:uFillTx/>
              <a:latin typeface="Arial" panose="020B0604020202020204"/>
            </a:endParaRPr>
          </a:p>
        </p:txBody>
      </p:sp>
      <p:sp>
        <p:nvSpPr>
          <p:cNvPr id="27" name="Rectangle: Rounded Corners 26">
            <a:extLst>
              <a:ext uri="{FF2B5EF4-FFF2-40B4-BE49-F238E27FC236}">
                <a16:creationId xmlns:a16="http://schemas.microsoft.com/office/drawing/2014/main" id="{7BE66525-E31C-49F0-85DF-DF7DD3512F99}"/>
              </a:ext>
            </a:extLst>
          </p:cNvPr>
          <p:cNvSpPr/>
          <p:nvPr/>
        </p:nvSpPr>
        <p:spPr>
          <a:xfrm>
            <a:off x="2052778" y="5478633"/>
            <a:ext cx="4581383" cy="10716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Arial" panose="020B0604020202020204"/>
              </a:rPr>
              <a:t>2-weeks in </a:t>
            </a: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rPr>
              <a:t>Carlsbad, CA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Arial" panose="020B0604020202020204"/>
              </a:rPr>
              <a:t>Arc of San Diego</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Arial" panose="020B0604020202020204"/>
              </a:rPr>
              <a:t>Neurodiversity in the Workplace </a:t>
            </a:r>
            <a:endParaRPr kumimoji="0" lang="en-US" sz="1800" b="0" i="0" u="none" strike="noStrike" kern="1200" cap="none" spc="0" normalizeH="0" baseline="0" noProof="0" dirty="0">
              <a:ln>
                <a:noFill/>
              </a:ln>
              <a:solidFill>
                <a:schemeClr val="tx1"/>
              </a:solidFill>
              <a:effectLst/>
              <a:uLnTx/>
              <a:uFillTx/>
              <a:latin typeface="Arial" panose="020B0604020202020204"/>
            </a:endParaRPr>
          </a:p>
        </p:txBody>
      </p:sp>
      <p:sp>
        <p:nvSpPr>
          <p:cNvPr id="28" name="Rectangle: Rounded Corners 27">
            <a:extLst>
              <a:ext uri="{FF2B5EF4-FFF2-40B4-BE49-F238E27FC236}">
                <a16:creationId xmlns:a16="http://schemas.microsoft.com/office/drawing/2014/main" id="{69423570-DD32-48D6-86CF-2265D79EDC18}"/>
              </a:ext>
              <a:ext uri="{C183D7F6-B498-43B3-948B-1728B52AA6E4}">
                <adec:decorative xmlns:adec="http://schemas.microsoft.com/office/drawing/2017/decorative" val="1"/>
              </a:ext>
            </a:extLst>
          </p:cNvPr>
          <p:cNvSpPr/>
          <p:nvPr/>
        </p:nvSpPr>
        <p:spPr>
          <a:xfrm>
            <a:off x="438909" y="4946221"/>
            <a:ext cx="11205403" cy="1644565"/>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Rounded Corners 28">
            <a:extLst>
              <a:ext uri="{FF2B5EF4-FFF2-40B4-BE49-F238E27FC236}">
                <a16:creationId xmlns:a16="http://schemas.microsoft.com/office/drawing/2014/main" id="{6D799E35-3C1D-4465-BF07-8EFF922B2CC5}"/>
              </a:ext>
            </a:extLst>
          </p:cNvPr>
          <p:cNvSpPr/>
          <p:nvPr/>
        </p:nvSpPr>
        <p:spPr>
          <a:xfrm>
            <a:off x="6886816" y="5506457"/>
            <a:ext cx="4531277" cy="10159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Identify 8 Designated Roles </a:t>
            </a:r>
            <a:endParaRPr kumimoji="0" lang="en-US" sz="1800" b="0" i="0" u="none" strike="noStrike" kern="1200" cap="none" spc="0" normalizeH="0" baseline="0" noProof="0" dirty="0">
              <a:ln>
                <a:noFill/>
              </a:ln>
              <a:solidFill>
                <a:schemeClr val="tx1"/>
              </a:solidFill>
              <a:effectLst/>
              <a:uLnTx/>
              <a:uFillTx/>
              <a:latin typeface="Arial" panose="020B0604020202020204"/>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panose="020B0604020202020204"/>
                <a:ea typeface="+mn-ea"/>
                <a:cs typeface="+mn-cs"/>
              </a:rPr>
              <a:t>Data Science, Software Developers, Computer Science, &amp; Software Testing</a:t>
            </a:r>
          </a:p>
        </p:txBody>
      </p:sp>
      <p:graphicFrame>
        <p:nvGraphicFramePr>
          <p:cNvPr id="25" name="Table 24">
            <a:extLst>
              <a:ext uri="{FF2B5EF4-FFF2-40B4-BE49-F238E27FC236}">
                <a16:creationId xmlns:a16="http://schemas.microsoft.com/office/drawing/2014/main" id="{AC3B5C22-CB18-4211-979C-D18673232F75}"/>
              </a:ext>
            </a:extLst>
          </p:cNvPr>
          <p:cNvGraphicFramePr>
            <a:graphicFrameLocks noGrp="1"/>
          </p:cNvGraphicFramePr>
          <p:nvPr>
            <p:extLst>
              <p:ext uri="{D42A27DB-BD31-4B8C-83A1-F6EECF244321}">
                <p14:modId xmlns:p14="http://schemas.microsoft.com/office/powerpoint/2010/main" val="1637047048"/>
              </p:ext>
            </p:extLst>
          </p:nvPr>
        </p:nvGraphicFramePr>
        <p:xfrm>
          <a:off x="495300" y="1314875"/>
          <a:ext cx="11201400" cy="1591027"/>
        </p:xfrm>
        <a:graphic>
          <a:graphicData uri="http://schemas.openxmlformats.org/drawingml/2006/table">
            <a:tbl>
              <a:tblPr firstRow="1" bandRow="1">
                <a:tableStyleId>{5C22544A-7EE6-4342-B048-85BDC9FD1C3A}</a:tableStyleId>
              </a:tblPr>
              <a:tblGrid>
                <a:gridCol w="5600700">
                  <a:extLst>
                    <a:ext uri="{9D8B030D-6E8A-4147-A177-3AD203B41FA5}">
                      <a16:colId xmlns:a16="http://schemas.microsoft.com/office/drawing/2014/main" val="2594396816"/>
                    </a:ext>
                  </a:extLst>
                </a:gridCol>
                <a:gridCol w="5600700">
                  <a:extLst>
                    <a:ext uri="{9D8B030D-6E8A-4147-A177-3AD203B41FA5}">
                      <a16:colId xmlns:a16="http://schemas.microsoft.com/office/drawing/2014/main" val="2805670194"/>
                    </a:ext>
                  </a:extLst>
                </a:gridCol>
              </a:tblGrid>
              <a:tr h="402307">
                <a:tc>
                  <a:txBody>
                    <a:bodyPr/>
                    <a:lstStyle/>
                    <a:p>
                      <a:pPr algn="l"/>
                      <a:r>
                        <a:rPr lang="en-US" dirty="0">
                          <a:latin typeface="Arial" panose="020B0604020202020204" pitchFamily="34" charset="0"/>
                          <a:cs typeface="Arial" panose="020B0604020202020204" pitchFamily="34" charset="0"/>
                        </a:rPr>
                        <a:t>Successes </a:t>
                      </a:r>
                    </a:p>
                  </a:txBody>
                  <a:tcPr anchor="ctr">
                    <a:solidFill>
                      <a:srgbClr val="262D64"/>
                    </a:solidFill>
                  </a:tcPr>
                </a:tc>
                <a:tc>
                  <a:txBody>
                    <a:bodyPr/>
                    <a:lstStyle/>
                    <a:p>
                      <a:r>
                        <a:rPr lang="en-US" dirty="0">
                          <a:latin typeface="Arial" panose="020B0604020202020204" pitchFamily="34" charset="0"/>
                          <a:cs typeface="Arial" panose="020B0604020202020204" pitchFamily="34" charset="0"/>
                        </a:rPr>
                        <a:t>Challenges</a:t>
                      </a:r>
                    </a:p>
                  </a:txBody>
                  <a:tcPr anchor="ctr">
                    <a:solidFill>
                      <a:srgbClr val="262D64"/>
                    </a:solidFill>
                  </a:tcPr>
                </a:tc>
                <a:extLst>
                  <a:ext uri="{0D108BD9-81ED-4DB2-BD59-A6C34878D82A}">
                    <a16:rowId xmlns:a16="http://schemas.microsoft.com/office/drawing/2014/main" val="1324635535"/>
                  </a:ext>
                </a:extLst>
              </a:tr>
              <a:tr h="897807">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Hired 6 out of 8 Candidates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Featured by CEO</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Demonstrated Business Impact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Strengthens Employee Morale</a:t>
                      </a:r>
                    </a:p>
                  </a:txBody>
                  <a:tcPr/>
                </a:tc>
                <a:tc>
                  <a:txBody>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Identifying a Dedicated Program Leader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Identifying Roles in Advance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Respecting Privacy while Building Awareness</a:t>
                      </a:r>
                    </a:p>
                  </a:txBody>
                  <a:tcPr/>
                </a:tc>
                <a:extLst>
                  <a:ext uri="{0D108BD9-81ED-4DB2-BD59-A6C34878D82A}">
                    <a16:rowId xmlns:a16="http://schemas.microsoft.com/office/drawing/2014/main" val="3516331662"/>
                  </a:ext>
                </a:extLst>
              </a:tr>
            </a:tbl>
          </a:graphicData>
        </a:graphic>
      </p:graphicFrame>
      <p:sp>
        <p:nvSpPr>
          <p:cNvPr id="2" name="Rectangle 1">
            <a:extLst>
              <a:ext uri="{FF2B5EF4-FFF2-40B4-BE49-F238E27FC236}">
                <a16:creationId xmlns:a16="http://schemas.microsoft.com/office/drawing/2014/main" id="{608E8371-C9CE-45A9-B18B-0D4F02D44A84}"/>
              </a:ext>
            </a:extLst>
          </p:cNvPr>
          <p:cNvSpPr/>
          <p:nvPr/>
        </p:nvSpPr>
        <p:spPr>
          <a:xfrm>
            <a:off x="3048000" y="3181508"/>
            <a:ext cx="6096000" cy="1477328"/>
          </a:xfrm>
          <a:prstGeom prst="rect">
            <a:avLst/>
          </a:prstGeom>
        </p:spPr>
        <p:txBody>
          <a:bodyPr>
            <a:spAutoFit/>
          </a:bodyPr>
          <a:lstStyle/>
          <a:p>
            <a:r>
              <a:rPr lang="en-US" b="1" dirty="0">
                <a:latin typeface="Arial" panose="020B0604020202020204" pitchFamily="34" charset="0"/>
                <a:cs typeface="Arial" panose="020B0604020202020204" pitchFamily="34" charset="0"/>
              </a:rPr>
              <a:t>Critical Success Factors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Exceptional Executive Leadership Support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Committed Neurodiversity Consultants &amp; Coaches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Dedicated Program Leader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Engaged Hiring Managers</a:t>
            </a:r>
          </a:p>
        </p:txBody>
      </p:sp>
      <p:sp>
        <p:nvSpPr>
          <p:cNvPr id="3" name="Title 2">
            <a:extLst>
              <a:ext uri="{FF2B5EF4-FFF2-40B4-BE49-F238E27FC236}">
                <a16:creationId xmlns:a16="http://schemas.microsoft.com/office/drawing/2014/main" id="{87F5E0D3-916A-4B1D-AA72-B0F9FB85DBB2}"/>
              </a:ext>
            </a:extLst>
          </p:cNvPr>
          <p:cNvSpPr>
            <a:spLocks noGrp="1"/>
          </p:cNvSpPr>
          <p:nvPr>
            <p:ph type="ctrTitle"/>
          </p:nvPr>
        </p:nvSpPr>
        <p:spPr>
          <a:xfrm>
            <a:off x="2360543" y="267214"/>
            <a:ext cx="9144000" cy="785446"/>
          </a:xfrm>
        </p:spPr>
        <p:txBody>
          <a:bodyPr>
            <a:normAutofit/>
          </a:bodyPr>
          <a:lstStyle/>
          <a:p>
            <a:r>
              <a:rPr lang="en-US" sz="4400" b="1" dirty="0">
                <a:solidFill>
                  <a:srgbClr val="0070C0"/>
                </a:solidFill>
                <a:latin typeface="Arial" panose="020B0604020202020204" pitchFamily="34" charset="0"/>
                <a:cs typeface="Arial" panose="020B0604020202020204" pitchFamily="34" charset="0"/>
              </a:rPr>
              <a:t>Neurodiversity Hiring Pilot cont. </a:t>
            </a:r>
            <a:endParaRPr lang="en-US" sz="4400" dirty="0"/>
          </a:p>
        </p:txBody>
      </p:sp>
    </p:spTree>
    <p:extLst>
      <p:ext uri="{BB962C8B-B14F-4D97-AF65-F5344CB8AC3E}">
        <p14:creationId xmlns:p14="http://schemas.microsoft.com/office/powerpoint/2010/main" val="830642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AD8096-862D-AF4F-AC27-A7D8EE090C10}"/>
              </a:ext>
              <a:ext uri="{C183D7F6-B498-43B3-948B-1728B52AA6E4}">
                <adec:decorative xmlns:adec="http://schemas.microsoft.com/office/drawing/2017/decorative" val="1"/>
              </a:ext>
            </a:extLst>
          </p:cNvPr>
          <p:cNvSpPr/>
          <p:nvPr/>
        </p:nvSpPr>
        <p:spPr>
          <a:xfrm>
            <a:off x="6850249" y="0"/>
            <a:ext cx="5341751" cy="6858000"/>
          </a:xfrm>
          <a:prstGeom prst="rect">
            <a:avLst/>
          </a:prstGeom>
          <a:solidFill>
            <a:srgbClr val="262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298C7AB-125C-7D4F-BE4D-6D96BC588127}"/>
              </a:ext>
              <a:ext uri="{C183D7F6-B498-43B3-948B-1728B52AA6E4}">
                <adec:decorative xmlns:adec="http://schemas.microsoft.com/office/drawing/2017/decorative" val="1"/>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tretch>
            <a:fillRect/>
          </a:stretch>
        </p:blipFill>
        <p:spPr>
          <a:xfrm>
            <a:off x="8621357" y="-687138"/>
            <a:ext cx="4643630" cy="4643630"/>
          </a:xfrm>
          <a:prstGeom prst="rect">
            <a:avLst/>
          </a:prstGeom>
        </p:spPr>
      </p:pic>
      <p:cxnSp>
        <p:nvCxnSpPr>
          <p:cNvPr id="11" name="Straight Connector 10">
            <a:extLst>
              <a:ext uri="{FF2B5EF4-FFF2-40B4-BE49-F238E27FC236}">
                <a16:creationId xmlns:a16="http://schemas.microsoft.com/office/drawing/2014/main" id="{49B75190-C36B-7C4E-ADDA-A829EE00E067}"/>
              </a:ext>
              <a:ext uri="{C183D7F6-B498-43B3-948B-1728B52AA6E4}">
                <adec:decorative xmlns:adec="http://schemas.microsoft.com/office/drawing/2017/decorative" val="1"/>
              </a:ext>
            </a:extLst>
          </p:cNvPr>
          <p:cNvCxnSpPr>
            <a:cxnSpLocks/>
          </p:cNvCxnSpPr>
          <p:nvPr/>
        </p:nvCxnSpPr>
        <p:spPr>
          <a:xfrm>
            <a:off x="6829086" y="-71618"/>
            <a:ext cx="0" cy="7330697"/>
          </a:xfrm>
          <a:prstGeom prst="line">
            <a:avLst/>
          </a:prstGeom>
          <a:ln w="76200">
            <a:solidFill>
              <a:srgbClr val="047BC1"/>
            </a:solidFill>
          </a:ln>
        </p:spPr>
        <p:style>
          <a:lnRef idx="1">
            <a:schemeClr val="accent1"/>
          </a:lnRef>
          <a:fillRef idx="0">
            <a:schemeClr val="accent1"/>
          </a:fillRef>
          <a:effectRef idx="0">
            <a:schemeClr val="accent1"/>
          </a:effectRef>
          <a:fontRef idx="minor">
            <a:schemeClr val="tx1"/>
          </a:fontRef>
        </p:style>
      </p:cxnSp>
      <p:pic>
        <p:nvPicPr>
          <p:cNvPr id="16" name="Picture 15" descr="A smiling little person sitting in front of a computer in a conference room.">
            <a:extLst>
              <a:ext uri="{FF2B5EF4-FFF2-40B4-BE49-F238E27FC236}">
                <a16:creationId xmlns:a16="http://schemas.microsoft.com/office/drawing/2014/main" id="{9AD4860D-09C1-944B-915F-B6BCD115C305}"/>
              </a:ext>
            </a:extLst>
          </p:cNvPr>
          <p:cNvPicPr>
            <a:picLocks noChangeAspect="1"/>
          </p:cNvPicPr>
          <p:nvPr/>
        </p:nvPicPr>
        <p:blipFill rotWithShape="1">
          <a:blip r:embed="rId3"/>
          <a:srcRect l="28774" r="23151"/>
          <a:stretch/>
        </p:blipFill>
        <p:spPr>
          <a:xfrm>
            <a:off x="-1" y="0"/>
            <a:ext cx="6794133" cy="6867144"/>
          </a:xfrm>
          <a:prstGeom prst="rect">
            <a:avLst/>
          </a:prstGeom>
        </p:spPr>
      </p:pic>
      <p:pic>
        <p:nvPicPr>
          <p:cNvPr id="10" name="Picture 9" descr="Disability:IN logo with the tagline: &quot;Your business partner for disability inclusion.&quot;">
            <a:extLst>
              <a:ext uri="{FF2B5EF4-FFF2-40B4-BE49-F238E27FC236}">
                <a16:creationId xmlns:a16="http://schemas.microsoft.com/office/drawing/2014/main" id="{2F0DB394-B4A7-7447-9175-D0ACCE3E2C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0840" y="5228772"/>
            <a:ext cx="3007102" cy="1190812"/>
          </a:xfrm>
          <a:prstGeom prst="rect">
            <a:avLst/>
          </a:prstGeom>
        </p:spPr>
      </p:pic>
      <p:sp>
        <p:nvSpPr>
          <p:cNvPr id="3" name="Subtitle 2"/>
          <p:cNvSpPr>
            <a:spLocks noGrp="1"/>
          </p:cNvSpPr>
          <p:nvPr>
            <p:ph type="subTitle" idx="1"/>
          </p:nvPr>
        </p:nvSpPr>
        <p:spPr>
          <a:xfrm>
            <a:off x="6873680" y="3733545"/>
            <a:ext cx="5318320" cy="1310657"/>
          </a:xfrm>
        </p:spPr>
        <p:txBody>
          <a:bodyPr>
            <a:normAutofit fontScale="70000" lnSpcReduction="20000"/>
          </a:bodyPr>
          <a:lstStyle/>
          <a:p>
            <a:r>
              <a:rPr lang="en-US" sz="4000" dirty="0">
                <a:solidFill>
                  <a:schemeClr val="bg1"/>
                </a:solidFill>
              </a:rPr>
              <a:t>Facilitated by</a:t>
            </a:r>
          </a:p>
          <a:p>
            <a:r>
              <a:rPr lang="en-US" sz="4000" dirty="0">
                <a:solidFill>
                  <a:schemeClr val="bg1"/>
                </a:solidFill>
              </a:rPr>
              <a:t>Glen Williams, Director, Global Inclusion and Diversity, Qualcomm</a:t>
            </a:r>
          </a:p>
        </p:txBody>
      </p:sp>
      <p:sp>
        <p:nvSpPr>
          <p:cNvPr id="2" name="Title 1"/>
          <p:cNvSpPr>
            <a:spLocks noGrp="1"/>
          </p:cNvSpPr>
          <p:nvPr>
            <p:ph type="ctrTitle"/>
          </p:nvPr>
        </p:nvSpPr>
        <p:spPr>
          <a:xfrm>
            <a:off x="7048600" y="1171385"/>
            <a:ext cx="4945048" cy="2377590"/>
          </a:xfrm>
        </p:spPr>
        <p:txBody>
          <a:bodyPr>
            <a:normAutofit fontScale="90000"/>
          </a:bodyPr>
          <a:lstStyle/>
          <a:p>
            <a:r>
              <a:rPr lang="en-US" sz="4000" dirty="0">
                <a:solidFill>
                  <a:schemeClr val="bg1"/>
                </a:solidFill>
                <a:latin typeface="Arial Black" panose="020B0604020202020204" pitchFamily="34" charset="0"/>
                <a:cs typeface="Arial Black" panose="020B0604020202020204" pitchFamily="34" charset="0"/>
              </a:rPr>
              <a:t>Digital Accessibility Quick Bites: Procurement, Legal Issues, Resources</a:t>
            </a:r>
          </a:p>
        </p:txBody>
      </p:sp>
    </p:spTree>
    <p:extLst>
      <p:ext uri="{BB962C8B-B14F-4D97-AF65-F5344CB8AC3E}">
        <p14:creationId xmlns:p14="http://schemas.microsoft.com/office/powerpoint/2010/main" val="1717706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66" y="293026"/>
            <a:ext cx="10515600" cy="693000"/>
          </a:xfrm>
        </p:spPr>
        <p:txBody>
          <a:bodyPr>
            <a:noAutofit/>
          </a:bodyPr>
          <a:lstStyle/>
          <a:p>
            <a:r>
              <a:rPr lang="en-US" sz="4800" b="1" dirty="0">
                <a:solidFill>
                  <a:srgbClr val="0070C0"/>
                </a:solidFill>
                <a:latin typeface="Arial" panose="020B0604020202020204" pitchFamily="34" charset="0"/>
                <a:cs typeface="Arial" panose="020B0604020202020204" pitchFamily="34" charset="0"/>
              </a:rPr>
              <a:t>Suicide Prevention</a:t>
            </a:r>
            <a:endParaRPr lang="en-US" sz="3600" b="1" dirty="0"/>
          </a:p>
        </p:txBody>
      </p:sp>
      <p:sp>
        <p:nvSpPr>
          <p:cNvPr id="11" name="Rectangle 10">
            <a:extLst>
              <a:ext uri="{FF2B5EF4-FFF2-40B4-BE49-F238E27FC236}">
                <a16:creationId xmlns:a16="http://schemas.microsoft.com/office/drawing/2014/main" id="{3726C9AB-21C3-4E2A-86A3-03E395C074D3}"/>
              </a:ext>
            </a:extLst>
          </p:cNvPr>
          <p:cNvSpPr/>
          <p:nvPr/>
        </p:nvSpPr>
        <p:spPr>
          <a:xfrm>
            <a:off x="435466" y="1100251"/>
            <a:ext cx="6334789" cy="954107"/>
          </a:xfrm>
          <a:prstGeom prst="rect">
            <a:avLst/>
          </a:prstGeom>
        </p:spPr>
        <p:txBody>
          <a:bodyPr wrap="square">
            <a:spAutoFit/>
          </a:bodyPr>
          <a:lstStyle/>
          <a:p>
            <a:r>
              <a:rPr lang="en-US" sz="2800" b="1" dirty="0">
                <a:latin typeface="Arial" pitchFamily="124" charset="0"/>
              </a:rPr>
              <a:t>“A permanent solution to a temporary problem” </a:t>
            </a:r>
            <a:endParaRPr lang="en-US" sz="2800" b="1" dirty="0"/>
          </a:p>
        </p:txBody>
      </p:sp>
      <p:sp>
        <p:nvSpPr>
          <p:cNvPr id="7" name="Content Placeholder 6">
            <a:extLst>
              <a:ext uri="{FF2B5EF4-FFF2-40B4-BE49-F238E27FC236}">
                <a16:creationId xmlns:a16="http://schemas.microsoft.com/office/drawing/2014/main" id="{071127F0-BC2D-4497-95C5-E9747CD5B8DA}"/>
              </a:ext>
            </a:extLst>
          </p:cNvPr>
          <p:cNvSpPr>
            <a:spLocks noGrp="1"/>
          </p:cNvSpPr>
          <p:nvPr>
            <p:ph idx="1"/>
          </p:nvPr>
        </p:nvSpPr>
        <p:spPr>
          <a:xfrm>
            <a:off x="367145" y="2282808"/>
            <a:ext cx="6707482" cy="3171248"/>
          </a:xfrm>
        </p:spPr>
        <p:txBody>
          <a:bodyPr>
            <a:normAutofit lnSpcReduction="10000"/>
          </a:bodyPr>
          <a:lstStyle/>
          <a:p>
            <a:pPr marL="285750" indent="-285750" eaLnBrk="0" fontAlgn="base" hangingPunct="0">
              <a:lnSpc>
                <a:spcPct val="150000"/>
              </a:lnSpc>
              <a:spcBef>
                <a:spcPct val="0"/>
              </a:spcBef>
              <a:spcAft>
                <a:spcPct val="0"/>
              </a:spcAft>
              <a:buFont typeface="Arial" panose="020B0604020202020204" pitchFamily="34" charset="0"/>
              <a:buChar char="•"/>
            </a:pPr>
            <a:r>
              <a:rPr lang="en-US" sz="2400" dirty="0">
                <a:latin typeface="Arial" pitchFamily="124" charset="0"/>
              </a:rPr>
              <a:t>800,000 People die due to suicide annually</a:t>
            </a:r>
          </a:p>
          <a:p>
            <a:pPr marL="285750" indent="-285750" eaLnBrk="0" fontAlgn="base" hangingPunct="0">
              <a:lnSpc>
                <a:spcPct val="150000"/>
              </a:lnSpc>
              <a:spcBef>
                <a:spcPct val="0"/>
              </a:spcBef>
              <a:spcAft>
                <a:spcPct val="0"/>
              </a:spcAft>
              <a:buFont typeface="Arial" panose="020B0604020202020204" pitchFamily="34" charset="0"/>
              <a:buChar char="•"/>
            </a:pPr>
            <a:r>
              <a:rPr lang="en-US" sz="2400" dirty="0">
                <a:latin typeface="Arial" pitchFamily="124" charset="0"/>
              </a:rPr>
              <a:t>One person every 40 seconds</a:t>
            </a:r>
          </a:p>
          <a:p>
            <a:pPr marL="285750" indent="-285750" eaLnBrk="0" fontAlgn="base" hangingPunct="0">
              <a:lnSpc>
                <a:spcPct val="150000"/>
              </a:lnSpc>
              <a:spcBef>
                <a:spcPct val="0"/>
              </a:spcBef>
              <a:spcAft>
                <a:spcPct val="0"/>
              </a:spcAft>
              <a:buFont typeface="Arial" panose="020B0604020202020204" pitchFamily="34" charset="0"/>
              <a:buChar char="•"/>
            </a:pPr>
            <a:r>
              <a:rPr lang="en-US" sz="2400" dirty="0">
                <a:latin typeface="Arial" pitchFamily="124" charset="0"/>
              </a:rPr>
              <a:t>For each suicide there are 20 others attempting suicide </a:t>
            </a:r>
          </a:p>
          <a:p>
            <a:pPr marL="285750" indent="-285750" eaLnBrk="0" fontAlgn="base" hangingPunct="0">
              <a:lnSpc>
                <a:spcPct val="150000"/>
              </a:lnSpc>
              <a:spcBef>
                <a:spcPct val="0"/>
              </a:spcBef>
              <a:spcAft>
                <a:spcPct val="0"/>
              </a:spcAft>
              <a:buFont typeface="Arial" panose="020B0604020202020204" pitchFamily="34" charset="0"/>
              <a:buChar char="•"/>
            </a:pPr>
            <a:r>
              <a:rPr lang="en-US" sz="2400" dirty="0">
                <a:latin typeface="Arial" pitchFamily="124" charset="0"/>
              </a:rPr>
              <a:t>Evidence based interventions prevent suicide and suicide attempts</a:t>
            </a:r>
          </a:p>
        </p:txBody>
      </p:sp>
      <p:pic>
        <p:nvPicPr>
          <p:cNvPr id="6" name="Picture 5" descr="Photo of familly- mother, father and four children">
            <a:extLst>
              <a:ext uri="{FF2B5EF4-FFF2-40B4-BE49-F238E27FC236}">
                <a16:creationId xmlns:a16="http://schemas.microsoft.com/office/drawing/2014/main" id="{C234D36B-283D-44A0-935A-06F4623FC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136" y="941530"/>
            <a:ext cx="4372979" cy="5123119"/>
          </a:xfrm>
          <a:prstGeom prst="rect">
            <a:avLst/>
          </a:prstGeom>
        </p:spPr>
      </p:pic>
      <p:pic>
        <p:nvPicPr>
          <p:cNvPr id="12" name="Picture 11" descr="LIVE LIFE graphic">
            <a:extLst>
              <a:ext uri="{FF2B5EF4-FFF2-40B4-BE49-F238E27FC236}">
                <a16:creationId xmlns:a16="http://schemas.microsoft.com/office/drawing/2014/main" id="{08616010-E356-4908-8BD0-6B5A549C5485}"/>
              </a:ext>
            </a:extLst>
          </p:cNvPr>
          <p:cNvPicPr>
            <a:picLocks noChangeAspect="1"/>
          </p:cNvPicPr>
          <p:nvPr/>
        </p:nvPicPr>
        <p:blipFill rotWithShape="1">
          <a:blip r:embed="rId4"/>
          <a:srcRect l="37113" t="37686" r="52463" b="59398"/>
          <a:stretch/>
        </p:blipFill>
        <p:spPr>
          <a:xfrm>
            <a:off x="2236670" y="5780827"/>
            <a:ext cx="2732379" cy="413013"/>
          </a:xfrm>
          <a:prstGeom prst="rect">
            <a:avLst/>
          </a:prstGeom>
        </p:spPr>
      </p:pic>
    </p:spTree>
    <p:extLst>
      <p:ext uri="{BB962C8B-B14F-4D97-AF65-F5344CB8AC3E}">
        <p14:creationId xmlns:p14="http://schemas.microsoft.com/office/powerpoint/2010/main" val="1045734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2" name="Title 1"/>
          <p:cNvSpPr>
            <a:spLocks noGrp="1"/>
          </p:cNvSpPr>
          <p:nvPr>
            <p:ph type="title"/>
          </p:nvPr>
        </p:nvSpPr>
        <p:spPr>
          <a:xfrm>
            <a:off x="618063" y="3287959"/>
            <a:ext cx="9265771" cy="622836"/>
          </a:xfrm>
        </p:spPr>
        <p:txBody>
          <a:bodyPr>
            <a:normAutofit fontScale="90000"/>
          </a:bodyPr>
          <a:lstStyle/>
          <a:p>
            <a:r>
              <a:rPr lang="en-US" dirty="0">
                <a:solidFill>
                  <a:schemeClr val="bg1"/>
                </a:solidFill>
                <a:latin typeface="Arial Black" panose="020B0604020202020204" pitchFamily="34" charset="0"/>
                <a:cs typeface="Arial Black" panose="020B0604020202020204" pitchFamily="34" charset="0"/>
              </a:rPr>
              <a:t>Law Office of Lainey Feingold</a:t>
            </a:r>
            <a:endParaRPr lang="en-US" dirty="0">
              <a:solidFill>
                <a:schemeClr val="bg1"/>
              </a:solidFill>
            </a:endParaRPr>
          </a:p>
        </p:txBody>
      </p:sp>
      <p:sp>
        <p:nvSpPr>
          <p:cNvPr id="10" name="Content Placeholder 9">
            <a:extLst>
              <a:ext uri="{FF2B5EF4-FFF2-40B4-BE49-F238E27FC236}">
                <a16:creationId xmlns:a16="http://schemas.microsoft.com/office/drawing/2014/main" id="{20449769-C89C-48A9-A023-B3E6241175B9}"/>
              </a:ext>
            </a:extLst>
          </p:cNvPr>
          <p:cNvSpPr>
            <a:spLocks noGrp="1"/>
          </p:cNvSpPr>
          <p:nvPr>
            <p:ph idx="1"/>
          </p:nvPr>
        </p:nvSpPr>
        <p:spPr>
          <a:xfrm>
            <a:off x="618063" y="4135157"/>
            <a:ext cx="9565028" cy="1249240"/>
          </a:xfrm>
        </p:spPr>
        <p:txBody>
          <a:bodyPr>
            <a:normAutofit/>
          </a:bodyPr>
          <a:lstStyle/>
          <a:p>
            <a:pPr marL="0" indent="0">
              <a:buNone/>
            </a:pPr>
            <a:r>
              <a:rPr lang="en-US" sz="3200" dirty="0">
                <a:solidFill>
                  <a:schemeClr val="bg1"/>
                </a:solidFill>
                <a:cs typeface="Arial Black" panose="020B0604020202020204" pitchFamily="34" charset="0"/>
              </a:rPr>
              <a:t>Presenter</a:t>
            </a:r>
          </a:p>
          <a:p>
            <a:r>
              <a:rPr lang="en-US" sz="3200" dirty="0">
                <a:solidFill>
                  <a:schemeClr val="bg1"/>
                </a:solidFill>
              </a:rPr>
              <a:t>Lainey Feingold, Law Office of Lainey Feingold</a:t>
            </a:r>
          </a:p>
        </p:txBody>
      </p:sp>
    </p:spTree>
    <p:extLst>
      <p:ext uri="{BB962C8B-B14F-4D97-AF65-F5344CB8AC3E}">
        <p14:creationId xmlns:p14="http://schemas.microsoft.com/office/powerpoint/2010/main" val="867134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50E09486-5681-49F2-B663-A082BC6AF840}"/>
              </a:ext>
            </a:extLst>
          </p:cNvPr>
          <p:cNvSpPr>
            <a:spLocks noGrp="1"/>
          </p:cNvSpPr>
          <p:nvPr>
            <p:ph type="title"/>
          </p:nvPr>
        </p:nvSpPr>
        <p:spPr>
          <a:xfrm>
            <a:off x="84830" y="354730"/>
            <a:ext cx="12191999" cy="533400"/>
          </a:xfrm>
        </p:spPr>
        <p:txBody>
          <a:bodyPr>
            <a:normAutofit fontScale="90000"/>
          </a:bodyPr>
          <a:lstStyle/>
          <a:p>
            <a:pPr algn="ctr"/>
            <a:r>
              <a:rPr lang="en-US" sz="3600" b="1" dirty="0">
                <a:solidFill>
                  <a:srgbClr val="0070C0"/>
                </a:solidFill>
                <a:latin typeface="Arial" panose="020B0604020202020204" pitchFamily="34" charset="0"/>
                <a:cs typeface="Arial" panose="020B0604020202020204" pitchFamily="34" charset="0"/>
              </a:rPr>
              <a:t>Behavioral Health Strategy Integral to Holistic Approach to Wellbeing</a:t>
            </a:r>
            <a:endParaRPr lang="en-US" sz="2400" dirty="0"/>
          </a:p>
        </p:txBody>
      </p:sp>
      <p:sp>
        <p:nvSpPr>
          <p:cNvPr id="19" name="Title 1">
            <a:extLst>
              <a:ext uri="{FF2B5EF4-FFF2-40B4-BE49-F238E27FC236}">
                <a16:creationId xmlns:a16="http://schemas.microsoft.com/office/drawing/2014/main" id="{C3B4267F-CC41-4265-AB8F-4041BB91D292}"/>
              </a:ext>
            </a:extLst>
          </p:cNvPr>
          <p:cNvSpPr txBox="1">
            <a:spLocks/>
          </p:cNvSpPr>
          <p:nvPr/>
        </p:nvSpPr>
        <p:spPr bwMode="gray">
          <a:xfrm>
            <a:off x="387549" y="1247128"/>
            <a:ext cx="6441630" cy="646331"/>
          </a:xfrm>
          <a:prstGeom prst="rect">
            <a:avLst/>
          </a:prstGeom>
          <a:noFill/>
        </p:spPr>
        <p:txBody>
          <a:bodyPr wrap="square" rtlCol="0">
            <a:spAutoFit/>
          </a:bodyPr>
          <a:lstStyle>
            <a:defPPr>
              <a:defRPr lang="en-US"/>
            </a:defPPr>
            <a:lvl1pPr>
              <a:defRPr b="1"/>
            </a:lvl1pPr>
          </a:lstStyle>
          <a:p>
            <a:r>
              <a:rPr lang="en-US" dirty="0"/>
              <a:t>Wellbeing at Thermo Fisher Means </a:t>
            </a:r>
          </a:p>
          <a:p>
            <a:r>
              <a:rPr lang="en-US" dirty="0"/>
              <a:t>Supporting Our Colleagues’ Total Health</a:t>
            </a:r>
          </a:p>
        </p:txBody>
      </p:sp>
      <p:pic>
        <p:nvPicPr>
          <p:cNvPr id="15" name="Picture 14" descr="Pillars of Health: Emotional: Healthy coping for life and maintaining healthy relationships; Financial: Feeling satisfied with current and future financial situations; Social: A sense of belonging and connection in a social system; Physical: Recognizing and maintaining the need for physical activity, heathy foods, and sleep.">
            <a:extLst>
              <a:ext uri="{FF2B5EF4-FFF2-40B4-BE49-F238E27FC236}">
                <a16:creationId xmlns:a16="http://schemas.microsoft.com/office/drawing/2014/main" id="{784AB1DB-F8B0-4C54-9A9A-F6239372213D}"/>
              </a:ext>
            </a:extLst>
          </p:cNvPr>
          <p:cNvPicPr>
            <a:picLocks noChangeAspect="1"/>
          </p:cNvPicPr>
          <p:nvPr/>
        </p:nvPicPr>
        <p:blipFill>
          <a:blip r:embed="rId3"/>
          <a:stretch>
            <a:fillRect/>
          </a:stretch>
        </p:blipFill>
        <p:spPr>
          <a:xfrm>
            <a:off x="514135" y="1931123"/>
            <a:ext cx="6518693" cy="2995754"/>
          </a:xfrm>
          <a:prstGeom prst="rect">
            <a:avLst/>
          </a:prstGeom>
        </p:spPr>
      </p:pic>
      <p:sp>
        <p:nvSpPr>
          <p:cNvPr id="18" name="TextBox 17">
            <a:extLst>
              <a:ext uri="{FF2B5EF4-FFF2-40B4-BE49-F238E27FC236}">
                <a16:creationId xmlns:a16="http://schemas.microsoft.com/office/drawing/2014/main" id="{9A449271-260F-4C9B-B640-AE5CAE417018}"/>
              </a:ext>
            </a:extLst>
          </p:cNvPr>
          <p:cNvSpPr txBox="1"/>
          <p:nvPr/>
        </p:nvSpPr>
        <p:spPr>
          <a:xfrm>
            <a:off x="7776346" y="1558677"/>
            <a:ext cx="4500483" cy="369332"/>
          </a:xfrm>
          <a:prstGeom prst="rect">
            <a:avLst/>
          </a:prstGeom>
          <a:noFill/>
        </p:spPr>
        <p:txBody>
          <a:bodyPr wrap="square" rtlCol="0">
            <a:spAutoFit/>
          </a:bodyPr>
          <a:lstStyle/>
          <a:p>
            <a:r>
              <a:rPr lang="en-US" b="1" dirty="0"/>
              <a:t>The 5 Pillars of Mental Health Strategy</a:t>
            </a:r>
          </a:p>
        </p:txBody>
      </p:sp>
      <p:pic>
        <p:nvPicPr>
          <p:cNvPr id="17" name="Picture 16" descr="Pillars of Mental Health Strategy: Access and Quality of Care; De-Stigmatization; Integration and Navigation; Substance Use Disorder Prevention and Treatment; Work-Life Support and Special Populations">
            <a:extLst>
              <a:ext uri="{FF2B5EF4-FFF2-40B4-BE49-F238E27FC236}">
                <a16:creationId xmlns:a16="http://schemas.microsoft.com/office/drawing/2014/main" id="{797A3B70-4CD8-4EA9-B262-6F71AA457311}"/>
              </a:ext>
            </a:extLst>
          </p:cNvPr>
          <p:cNvPicPr>
            <a:picLocks noChangeAspect="1"/>
          </p:cNvPicPr>
          <p:nvPr/>
        </p:nvPicPr>
        <p:blipFill>
          <a:blip r:embed="rId4"/>
          <a:stretch>
            <a:fillRect/>
          </a:stretch>
        </p:blipFill>
        <p:spPr>
          <a:xfrm>
            <a:off x="8371829" y="1978239"/>
            <a:ext cx="3569539" cy="3042528"/>
          </a:xfrm>
          <a:prstGeom prst="rect">
            <a:avLst/>
          </a:prstGeom>
          <a:ln w="38100">
            <a:noFill/>
          </a:ln>
          <a:effectLst/>
        </p:spPr>
      </p:pic>
      <p:graphicFrame>
        <p:nvGraphicFramePr>
          <p:cNvPr id="20" name="Diagram 19" descr="Timeline graphic (L-R): Data driven analysis, Evidence-based solutions, engagement and measurement">
            <a:extLst>
              <a:ext uri="{FF2B5EF4-FFF2-40B4-BE49-F238E27FC236}">
                <a16:creationId xmlns:a16="http://schemas.microsoft.com/office/drawing/2014/main" id="{C822F1DE-C658-455C-B831-9806B135AE83}"/>
              </a:ext>
            </a:extLst>
          </p:cNvPr>
          <p:cNvGraphicFramePr/>
          <p:nvPr>
            <p:extLst>
              <p:ext uri="{D42A27DB-BD31-4B8C-83A1-F6EECF244321}">
                <p14:modId xmlns:p14="http://schemas.microsoft.com/office/powerpoint/2010/main" val="2251623228"/>
              </p:ext>
            </p:extLst>
          </p:nvPr>
        </p:nvGraphicFramePr>
        <p:xfrm>
          <a:off x="556619" y="5114657"/>
          <a:ext cx="11116957" cy="15009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Right Brace 20">
            <a:extLst>
              <a:ext uri="{FF2B5EF4-FFF2-40B4-BE49-F238E27FC236}">
                <a16:creationId xmlns:a16="http://schemas.microsoft.com/office/drawing/2014/main" id="{F54AD333-84D5-43AA-A2E4-4D1EE40CC83C}"/>
              </a:ext>
              <a:ext uri="{C183D7F6-B498-43B3-948B-1728B52AA6E4}">
                <adec:decorative xmlns:adec="http://schemas.microsoft.com/office/drawing/2017/decorative" val="1"/>
              </a:ext>
            </a:extLst>
          </p:cNvPr>
          <p:cNvSpPr/>
          <p:nvPr/>
        </p:nvSpPr>
        <p:spPr bwMode="auto">
          <a:xfrm>
            <a:off x="7312414" y="1708360"/>
            <a:ext cx="779828" cy="3312407"/>
          </a:xfrm>
          <a:prstGeom prst="rightBrace">
            <a:avLst>
              <a:gd name="adj1" fmla="val 8333"/>
              <a:gd name="adj2" fmla="val 51545"/>
            </a:avLst>
          </a:prstGeom>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dirty="0">
              <a:ln>
                <a:noFill/>
              </a:ln>
              <a:solidFill>
                <a:schemeClr val="tx1"/>
              </a:solidFill>
              <a:effectLst/>
              <a:latin typeface="Arial" pitchFamily="124" charset="0"/>
            </a:endParaRPr>
          </a:p>
        </p:txBody>
      </p:sp>
    </p:spTree>
    <p:extLst>
      <p:ext uri="{BB962C8B-B14F-4D97-AF65-F5344CB8AC3E}">
        <p14:creationId xmlns:p14="http://schemas.microsoft.com/office/powerpoint/2010/main" val="1475744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25"/>
          <a:stretch/>
        </p:blipFill>
        <p:spPr>
          <a:xfrm>
            <a:off x="20" y="10"/>
            <a:ext cx="12188932" cy="6857990"/>
          </a:xfrm>
          <a:prstGeom prst="rect">
            <a:avLst/>
          </a:prstGeom>
        </p:spPr>
      </p:pic>
      <p:sp>
        <p:nvSpPr>
          <p:cNvPr id="2" name="Title 1"/>
          <p:cNvSpPr>
            <a:spLocks noGrp="1"/>
          </p:cNvSpPr>
          <p:nvPr>
            <p:ph type="title"/>
          </p:nvPr>
        </p:nvSpPr>
        <p:spPr>
          <a:xfrm>
            <a:off x="618063" y="3117587"/>
            <a:ext cx="9265771" cy="622836"/>
          </a:xfrm>
        </p:spPr>
        <p:txBody>
          <a:bodyPr>
            <a:normAutofit fontScale="90000"/>
          </a:bodyPr>
          <a:lstStyle/>
          <a:p>
            <a:r>
              <a:rPr lang="en-US" dirty="0">
                <a:solidFill>
                  <a:schemeClr val="bg1"/>
                </a:solidFill>
                <a:latin typeface="Arial Black" panose="020B0604020202020204" pitchFamily="34" charset="0"/>
                <a:cs typeface="Arial Black" panose="020B0604020202020204" pitchFamily="34" charset="0"/>
              </a:rPr>
              <a:t>Accenture	</a:t>
            </a:r>
            <a:endParaRPr lang="en-US" dirty="0">
              <a:solidFill>
                <a:schemeClr val="bg1"/>
              </a:solidFill>
            </a:endParaRPr>
          </a:p>
        </p:txBody>
      </p:sp>
      <p:sp>
        <p:nvSpPr>
          <p:cNvPr id="10" name="Content Placeholder 9">
            <a:extLst>
              <a:ext uri="{FF2B5EF4-FFF2-40B4-BE49-F238E27FC236}">
                <a16:creationId xmlns:a16="http://schemas.microsoft.com/office/drawing/2014/main" id="{20449769-C89C-48A9-A023-B3E6241175B9}"/>
              </a:ext>
            </a:extLst>
          </p:cNvPr>
          <p:cNvSpPr>
            <a:spLocks noGrp="1"/>
          </p:cNvSpPr>
          <p:nvPr>
            <p:ph idx="1"/>
          </p:nvPr>
        </p:nvSpPr>
        <p:spPr>
          <a:xfrm>
            <a:off x="618063" y="4049971"/>
            <a:ext cx="9565028" cy="1249240"/>
          </a:xfrm>
        </p:spPr>
        <p:txBody>
          <a:bodyPr>
            <a:normAutofit/>
          </a:bodyPr>
          <a:lstStyle/>
          <a:p>
            <a:pPr marL="0" indent="0">
              <a:buNone/>
            </a:pPr>
            <a:r>
              <a:rPr lang="en-US" sz="3200" dirty="0">
                <a:solidFill>
                  <a:schemeClr val="bg1"/>
                </a:solidFill>
                <a:cs typeface="Arial Black" panose="020B0604020202020204" pitchFamily="34" charset="0"/>
              </a:rPr>
              <a:t>Presenter</a:t>
            </a:r>
          </a:p>
          <a:p>
            <a:r>
              <a:rPr lang="en-US" sz="3200" dirty="0">
                <a:solidFill>
                  <a:schemeClr val="bg1"/>
                </a:solidFill>
              </a:rPr>
              <a:t>Alison </a:t>
            </a:r>
            <a:r>
              <a:rPr lang="en-US" sz="3200" dirty="0" err="1">
                <a:solidFill>
                  <a:schemeClr val="bg1"/>
                </a:solidFill>
              </a:rPr>
              <a:t>Cupito</a:t>
            </a:r>
            <a:r>
              <a:rPr lang="en-US" sz="3200" dirty="0">
                <a:solidFill>
                  <a:schemeClr val="bg1"/>
                </a:solidFill>
              </a:rPr>
              <a:t>, Global Mental Health Program Lead</a:t>
            </a:r>
          </a:p>
        </p:txBody>
      </p:sp>
    </p:spTree>
    <p:extLst>
      <p:ext uri="{BB962C8B-B14F-4D97-AF65-F5344CB8AC3E}">
        <p14:creationId xmlns:p14="http://schemas.microsoft.com/office/powerpoint/2010/main" val="1289615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cc_CoreBrand_GTS_Dimensional">
            <a:extLst>
              <a:ext uri="{FF2B5EF4-FFF2-40B4-BE49-F238E27FC236}">
                <a16:creationId xmlns:a16="http://schemas.microsoft.com/office/drawing/2014/main" id="{BFB5E082-5D15-43E2-9DD6-BD69D7DCE6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18313" y="1114804"/>
            <a:ext cx="3877303" cy="4071168"/>
          </a:xfrm>
          <a:prstGeom prst="rect">
            <a:avLst/>
          </a:prstGeom>
        </p:spPr>
      </p:pic>
      <p:sp>
        <p:nvSpPr>
          <p:cNvPr id="2" name="Title 1">
            <a:extLst>
              <a:ext uri="{FF2B5EF4-FFF2-40B4-BE49-F238E27FC236}">
                <a16:creationId xmlns:a16="http://schemas.microsoft.com/office/drawing/2014/main" id="{64720C7B-4373-42AD-824E-8D30D0C75664}"/>
              </a:ext>
            </a:extLst>
          </p:cNvPr>
          <p:cNvSpPr>
            <a:spLocks noGrp="1"/>
          </p:cNvSpPr>
          <p:nvPr>
            <p:ph type="ctrTitle"/>
          </p:nvPr>
        </p:nvSpPr>
        <p:spPr>
          <a:xfrm>
            <a:off x="394197" y="2342992"/>
            <a:ext cx="6945745" cy="1614792"/>
          </a:xfrm>
        </p:spPr>
        <p:txBody>
          <a:bodyPr>
            <a:normAutofit fontScale="90000"/>
          </a:bodyPr>
          <a:lstStyle/>
          <a:p>
            <a:r>
              <a:rPr lang="en-US" dirty="0"/>
              <a:t>Mental Health Matters</a:t>
            </a:r>
            <a:endParaRPr lang="en-US" b="1" dirty="0"/>
          </a:p>
        </p:txBody>
      </p:sp>
      <p:sp>
        <p:nvSpPr>
          <p:cNvPr id="6" name="Subtitle 5">
            <a:extLst>
              <a:ext uri="{FF2B5EF4-FFF2-40B4-BE49-F238E27FC236}">
                <a16:creationId xmlns:a16="http://schemas.microsoft.com/office/drawing/2014/main" id="{E8FAAB1D-6EC9-491C-9854-1E29257F83CD}"/>
              </a:ext>
            </a:extLst>
          </p:cNvPr>
          <p:cNvSpPr>
            <a:spLocks noGrp="1"/>
          </p:cNvSpPr>
          <p:nvPr>
            <p:ph type="subTitle" idx="1"/>
          </p:nvPr>
        </p:nvSpPr>
        <p:spPr>
          <a:xfrm>
            <a:off x="175491" y="5518855"/>
            <a:ext cx="9144000" cy="1267937"/>
          </a:xfrm>
        </p:spPr>
        <p:txBody>
          <a:bodyPr/>
          <a:lstStyle/>
          <a:p>
            <a:pPr algn="l"/>
            <a:r>
              <a:rPr lang="en-US" dirty="0">
                <a:hlinkClick r:id="rId4"/>
              </a:rPr>
              <a:t>Alison.R.Cupito@accenture.com</a:t>
            </a:r>
            <a:r>
              <a:rPr lang="en-US" dirty="0"/>
              <a:t> </a:t>
            </a:r>
          </a:p>
          <a:p>
            <a:pPr algn="l"/>
            <a:r>
              <a:rPr lang="en-US" dirty="0"/>
              <a:t>Global Mental Health Lead</a:t>
            </a:r>
            <a:br>
              <a:rPr lang="en-US" dirty="0"/>
            </a:br>
            <a:r>
              <a:rPr lang="en-US" dirty="0"/>
              <a:t>Inclusion &amp; Diversity Center of Expertise</a:t>
            </a:r>
          </a:p>
        </p:txBody>
      </p:sp>
    </p:spTree>
    <p:extLst>
      <p:ext uri="{BB962C8B-B14F-4D97-AF65-F5344CB8AC3E}">
        <p14:creationId xmlns:p14="http://schemas.microsoft.com/office/powerpoint/2010/main" val="310352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760" y="163727"/>
            <a:ext cx="11598480" cy="713064"/>
          </a:xfrm>
        </p:spPr>
        <p:txBody>
          <a:bodyPr>
            <a:normAutofit/>
          </a:bodyPr>
          <a:lstStyle/>
          <a:p>
            <a:r>
              <a:rPr lang="en-US" b="1" dirty="0">
                <a:solidFill>
                  <a:srgbClr val="0070C0"/>
                </a:solidFill>
                <a:latin typeface="Arial" panose="020B0604020202020204" pitchFamily="34" charset="0"/>
                <a:cs typeface="Arial" panose="020B0604020202020204" pitchFamily="34" charset="0"/>
              </a:rPr>
              <a:t>We are facing a global mental health crisis</a:t>
            </a:r>
            <a:endParaRPr lang="en-US" sz="3200" dirty="0"/>
          </a:p>
        </p:txBody>
      </p:sp>
      <p:pic>
        <p:nvPicPr>
          <p:cNvPr id="7" name="Picture 6" descr="1 in 4 People are affected by a mental health problem in any year">
            <a:extLst>
              <a:ext uri="{FF2B5EF4-FFF2-40B4-BE49-F238E27FC236}">
                <a16:creationId xmlns:a16="http://schemas.microsoft.com/office/drawing/2014/main" id="{F249FF76-9BBE-4D8F-9A00-A61D593B8CFA}"/>
              </a:ext>
            </a:extLst>
          </p:cNvPr>
          <p:cNvPicPr>
            <a:picLocks noChangeAspect="1"/>
          </p:cNvPicPr>
          <p:nvPr/>
        </p:nvPicPr>
        <p:blipFill>
          <a:blip r:embed="rId3"/>
          <a:stretch>
            <a:fillRect/>
          </a:stretch>
        </p:blipFill>
        <p:spPr>
          <a:xfrm>
            <a:off x="381001" y="1028701"/>
            <a:ext cx="4543290" cy="2621461"/>
          </a:xfrm>
          <a:prstGeom prst="rect">
            <a:avLst/>
          </a:prstGeom>
        </p:spPr>
      </p:pic>
      <p:sp>
        <p:nvSpPr>
          <p:cNvPr id="6" name="Text Placeholder 2"/>
          <p:cNvSpPr txBox="1">
            <a:spLocks/>
          </p:cNvSpPr>
          <p:nvPr/>
        </p:nvSpPr>
        <p:spPr>
          <a:xfrm>
            <a:off x="380999" y="3802072"/>
            <a:ext cx="4543292" cy="2746298"/>
          </a:xfrm>
          <a:prstGeom prst="rect">
            <a:avLst/>
          </a:prstGeom>
          <a:solidFill>
            <a:schemeClr val="bg2">
              <a:lumMod val="50000"/>
            </a:schemeClr>
          </a:soli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400"/>
              </a:spcAft>
              <a:buClr>
                <a:schemeClr val="tx1"/>
              </a:buClr>
              <a:buSzPct val="80000"/>
              <a:buFont typeface="Arial" pitchFamily="34" charset="0"/>
              <a:buNone/>
              <a:defRPr sz="2600" b="0" kern="1200">
                <a:solidFill>
                  <a:schemeClr val="tx1"/>
                </a:solidFill>
                <a:latin typeface="Arial" pitchFamily="34" charset="0"/>
                <a:ea typeface="+mn-ea"/>
                <a:cs typeface="Arial" pitchFamily="34" charset="0"/>
              </a:defRPr>
            </a:lvl1pPr>
            <a:lvl2pPr marL="457200"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2400" kern="1200">
                <a:solidFill>
                  <a:srgbClr val="000000"/>
                </a:solidFill>
                <a:latin typeface="Arial" pitchFamily="34" charset="0"/>
                <a:ea typeface="+mn-ea"/>
                <a:cs typeface="Arial" pitchFamily="34" charset="0"/>
              </a:defRPr>
            </a:lvl2pPr>
            <a:lvl3pPr marL="688975"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2000" kern="1200" baseline="0">
                <a:solidFill>
                  <a:srgbClr val="000000"/>
                </a:solidFill>
                <a:latin typeface="Arial" pitchFamily="34" charset="0"/>
                <a:ea typeface="+mn-ea"/>
                <a:cs typeface="Arial" pitchFamily="34" charset="0"/>
              </a:defRPr>
            </a:lvl3pPr>
            <a:lvl4pPr marL="914400" indent="-225425" algn="l" defTabSz="914400" rtl="0" eaLnBrk="1" latinLnBrk="0" hangingPunct="1">
              <a:lnSpc>
                <a:spcPct val="100000"/>
              </a:lnSpc>
              <a:spcBef>
                <a:spcPts val="0"/>
              </a:spcBef>
              <a:spcAft>
                <a:spcPts val="400"/>
              </a:spcAft>
              <a:buClr>
                <a:schemeClr val="tx1"/>
              </a:buClr>
              <a:buSzPct val="80000"/>
              <a:buFont typeface="Arial" pitchFamily="34" charset="0"/>
              <a:buChar char="–"/>
              <a:defRPr sz="1800" kern="1200" baseline="0">
                <a:solidFill>
                  <a:srgbClr val="000000"/>
                </a:solidFill>
                <a:latin typeface="Arial" pitchFamily="34" charset="0"/>
                <a:ea typeface="+mn-ea"/>
                <a:cs typeface="Arial" pitchFamily="34" charset="0"/>
              </a:defRPr>
            </a:lvl4pPr>
            <a:lvl5pPr marL="1146175"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1600" kern="1200" baseline="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733" b="1" dirty="0">
                <a:solidFill>
                  <a:schemeClr val="bg1"/>
                </a:solidFill>
                <a:latin typeface="+mn-lt"/>
              </a:rPr>
              <a:t>US $2.5 TRILLION</a:t>
            </a:r>
          </a:p>
          <a:p>
            <a:r>
              <a:rPr lang="en-US" sz="1467" dirty="0">
                <a:solidFill>
                  <a:schemeClr val="bg1"/>
                </a:solidFill>
                <a:latin typeface="+mn-lt"/>
              </a:rPr>
              <a:t>Mental health problems constitute the largest single source of world economic burden, with an estimated global cost </a:t>
            </a:r>
            <a:r>
              <a:rPr lang="en-US" sz="1467">
                <a:solidFill>
                  <a:schemeClr val="bg1"/>
                </a:solidFill>
                <a:latin typeface="+mn-lt"/>
              </a:rPr>
              <a:t>of $2.5 </a:t>
            </a:r>
            <a:r>
              <a:rPr lang="en-US" sz="1467" dirty="0">
                <a:solidFill>
                  <a:schemeClr val="bg1"/>
                </a:solidFill>
                <a:latin typeface="+mn-lt"/>
              </a:rPr>
              <a:t>trillion – greater than cardiovascular disease, chronic respiratory disease, cancer, and diabetes on their own </a:t>
            </a:r>
            <a:r>
              <a:rPr lang="en-US" sz="1467" i="1" dirty="0">
                <a:solidFill>
                  <a:schemeClr val="bg1"/>
                </a:solidFill>
                <a:latin typeface="+mn-lt"/>
              </a:rPr>
              <a:t>(Mentalhealth.org.uk)</a:t>
            </a:r>
            <a:endParaRPr lang="en-US" sz="1467" dirty="0">
              <a:solidFill>
                <a:schemeClr val="bg1"/>
              </a:solidFill>
              <a:latin typeface="+mn-lt"/>
            </a:endParaRPr>
          </a:p>
        </p:txBody>
      </p:sp>
      <p:sp>
        <p:nvSpPr>
          <p:cNvPr id="12" name="Text Placeholder 2">
            <a:extLst>
              <a:ext uri="{FF2B5EF4-FFF2-40B4-BE49-F238E27FC236}">
                <a16:creationId xmlns:a16="http://schemas.microsoft.com/office/drawing/2014/main" id="{F835D0A3-19FB-4EBB-AFCB-297D2D3DC66E}"/>
              </a:ext>
            </a:extLst>
          </p:cNvPr>
          <p:cNvSpPr txBox="1">
            <a:spLocks/>
          </p:cNvSpPr>
          <p:nvPr/>
        </p:nvSpPr>
        <p:spPr>
          <a:xfrm>
            <a:off x="5100844" y="1039971"/>
            <a:ext cx="6582894" cy="2215386"/>
          </a:xfrm>
          <a:prstGeom prst="rect">
            <a:avLst/>
          </a:prstGeom>
          <a:solidFill>
            <a:schemeClr val="bg2">
              <a:lumMod val="50000"/>
            </a:schemeClr>
          </a:soli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400"/>
              </a:spcAft>
              <a:buClr>
                <a:schemeClr val="tx1"/>
              </a:buClr>
              <a:buSzPct val="80000"/>
              <a:buFont typeface="Arial" pitchFamily="34" charset="0"/>
              <a:buNone/>
              <a:defRPr sz="2600" b="0" kern="1200">
                <a:solidFill>
                  <a:schemeClr val="tx1"/>
                </a:solidFill>
                <a:latin typeface="Arial" pitchFamily="34" charset="0"/>
                <a:ea typeface="+mn-ea"/>
                <a:cs typeface="Arial" pitchFamily="34" charset="0"/>
              </a:defRPr>
            </a:lvl1pPr>
            <a:lvl2pPr marL="457200"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2400" kern="1200">
                <a:solidFill>
                  <a:srgbClr val="000000"/>
                </a:solidFill>
                <a:latin typeface="Arial" pitchFamily="34" charset="0"/>
                <a:ea typeface="+mn-ea"/>
                <a:cs typeface="Arial" pitchFamily="34" charset="0"/>
              </a:defRPr>
            </a:lvl2pPr>
            <a:lvl3pPr marL="688975"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2000" kern="1200" baseline="0">
                <a:solidFill>
                  <a:srgbClr val="000000"/>
                </a:solidFill>
                <a:latin typeface="Arial" pitchFamily="34" charset="0"/>
                <a:ea typeface="+mn-ea"/>
                <a:cs typeface="Arial" pitchFamily="34" charset="0"/>
              </a:defRPr>
            </a:lvl3pPr>
            <a:lvl4pPr marL="914400" indent="-225425" algn="l" defTabSz="914400" rtl="0" eaLnBrk="1" latinLnBrk="0" hangingPunct="1">
              <a:lnSpc>
                <a:spcPct val="100000"/>
              </a:lnSpc>
              <a:spcBef>
                <a:spcPts val="0"/>
              </a:spcBef>
              <a:spcAft>
                <a:spcPts val="400"/>
              </a:spcAft>
              <a:buClr>
                <a:schemeClr val="tx1"/>
              </a:buClr>
              <a:buSzPct val="80000"/>
              <a:buFont typeface="Arial" pitchFamily="34" charset="0"/>
              <a:buChar char="–"/>
              <a:defRPr sz="1800" kern="1200" baseline="0">
                <a:solidFill>
                  <a:srgbClr val="000000"/>
                </a:solidFill>
                <a:latin typeface="Arial" pitchFamily="34" charset="0"/>
                <a:ea typeface="+mn-ea"/>
                <a:cs typeface="Arial" pitchFamily="34" charset="0"/>
              </a:defRPr>
            </a:lvl4pPr>
            <a:lvl5pPr marL="1146175"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1600" kern="1200" baseline="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altLang="en-US" sz="3733" b="1" dirty="0">
                <a:solidFill>
                  <a:schemeClr val="bg1"/>
                </a:solidFill>
                <a:latin typeface="+mn-lt"/>
              </a:rPr>
              <a:t>350 MILLION</a:t>
            </a:r>
          </a:p>
          <a:p>
            <a:r>
              <a:rPr lang="en-US" altLang="en-US" sz="1467" dirty="0">
                <a:solidFill>
                  <a:schemeClr val="bg1"/>
                </a:solidFill>
                <a:latin typeface="+mn-lt"/>
              </a:rPr>
              <a:t>People have depression in the world. And 450 million have poor mental health. A recent survey showed 1 in 20 people reported having an episode of depression in the previous year. By 2030, depression will be the second highest cause of disability in middle-income countries, and the third highest in low-income countries </a:t>
            </a:r>
            <a:r>
              <a:rPr lang="en-US" altLang="en-US" sz="1467" i="1" dirty="0">
                <a:solidFill>
                  <a:schemeClr val="bg1"/>
                </a:solidFill>
                <a:latin typeface="+mn-lt"/>
              </a:rPr>
              <a:t>(World Health Organization)</a:t>
            </a:r>
            <a:endParaRPr lang="en-AU" altLang="en-US" sz="1467" i="1" dirty="0">
              <a:solidFill>
                <a:schemeClr val="bg1"/>
              </a:solidFill>
              <a:latin typeface="+mn-lt"/>
              <a:cs typeface="Arial" charset="0"/>
            </a:endParaRPr>
          </a:p>
        </p:txBody>
      </p:sp>
      <p:sp>
        <p:nvSpPr>
          <p:cNvPr id="10" name="Text Placeholder 2"/>
          <p:cNvSpPr txBox="1">
            <a:spLocks/>
          </p:cNvSpPr>
          <p:nvPr/>
        </p:nvSpPr>
        <p:spPr>
          <a:xfrm>
            <a:off x="5100845" y="3398505"/>
            <a:ext cx="6582893" cy="1734885"/>
          </a:xfrm>
          <a:prstGeom prst="rect">
            <a:avLst/>
          </a:prstGeom>
          <a:solidFill>
            <a:srgbClr val="7E00FF"/>
          </a:soli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400"/>
              </a:spcAft>
              <a:buClr>
                <a:schemeClr val="tx1"/>
              </a:buClr>
              <a:buSzPct val="80000"/>
              <a:buFont typeface="Arial" pitchFamily="34" charset="0"/>
              <a:buNone/>
              <a:defRPr sz="2600" b="0" kern="1200">
                <a:solidFill>
                  <a:schemeClr val="tx1"/>
                </a:solidFill>
                <a:latin typeface="Arial" pitchFamily="34" charset="0"/>
                <a:ea typeface="+mn-ea"/>
                <a:cs typeface="Arial" pitchFamily="34" charset="0"/>
              </a:defRPr>
            </a:lvl1pPr>
            <a:lvl2pPr marL="457200"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2400" kern="1200">
                <a:solidFill>
                  <a:srgbClr val="000000"/>
                </a:solidFill>
                <a:latin typeface="Arial" pitchFamily="34" charset="0"/>
                <a:ea typeface="+mn-ea"/>
                <a:cs typeface="Arial" pitchFamily="34" charset="0"/>
              </a:defRPr>
            </a:lvl2pPr>
            <a:lvl3pPr marL="688975"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2000" kern="1200" baseline="0">
                <a:solidFill>
                  <a:srgbClr val="000000"/>
                </a:solidFill>
                <a:latin typeface="Arial" pitchFamily="34" charset="0"/>
                <a:ea typeface="+mn-ea"/>
                <a:cs typeface="Arial" pitchFamily="34" charset="0"/>
              </a:defRPr>
            </a:lvl3pPr>
            <a:lvl4pPr marL="914400" indent="-225425" algn="l" defTabSz="914400" rtl="0" eaLnBrk="1" latinLnBrk="0" hangingPunct="1">
              <a:lnSpc>
                <a:spcPct val="100000"/>
              </a:lnSpc>
              <a:spcBef>
                <a:spcPts val="0"/>
              </a:spcBef>
              <a:spcAft>
                <a:spcPts val="400"/>
              </a:spcAft>
              <a:buClr>
                <a:schemeClr val="tx1"/>
              </a:buClr>
              <a:buSzPct val="80000"/>
              <a:buFont typeface="Arial" pitchFamily="34" charset="0"/>
              <a:buChar char="–"/>
              <a:defRPr sz="1800" kern="1200" baseline="0">
                <a:solidFill>
                  <a:srgbClr val="000000"/>
                </a:solidFill>
                <a:latin typeface="Arial" pitchFamily="34" charset="0"/>
                <a:ea typeface="+mn-ea"/>
                <a:cs typeface="Arial" pitchFamily="34" charset="0"/>
              </a:defRPr>
            </a:lvl4pPr>
            <a:lvl5pPr marL="1146175"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1600" kern="1200" baseline="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altLang="en-US" sz="3733" b="1" dirty="0">
                <a:solidFill>
                  <a:schemeClr val="bg1"/>
                </a:solidFill>
                <a:latin typeface="+mn-lt"/>
              </a:rPr>
              <a:t>$6 TRILLION BY 2030</a:t>
            </a:r>
          </a:p>
          <a:p>
            <a:r>
              <a:rPr lang="en-AU" altLang="en-US" sz="1467" dirty="0">
                <a:solidFill>
                  <a:schemeClr val="bg1"/>
                </a:solidFill>
                <a:latin typeface="+mn-lt"/>
              </a:rPr>
              <a:t>The global cost (medical care, </a:t>
            </a:r>
            <a:r>
              <a:rPr lang="en-US" sz="1467" dirty="0">
                <a:solidFill>
                  <a:schemeClr val="bg1"/>
                </a:solidFill>
                <a:latin typeface="+mn-lt"/>
              </a:rPr>
              <a:t>loss of income due to unemployment, expenses for social supports, and a range of indirect costs due to a chronic disability)</a:t>
            </a:r>
            <a:r>
              <a:rPr lang="en-AU" altLang="en-US" sz="1467" dirty="0">
                <a:solidFill>
                  <a:schemeClr val="bg1"/>
                </a:solidFill>
                <a:latin typeface="+mn-lt"/>
              </a:rPr>
              <a:t> of mental illness is projected to increase to over $6 trillion by 2030. </a:t>
            </a:r>
            <a:r>
              <a:rPr lang="en-AU" altLang="en-US" sz="1467" i="1" dirty="0">
                <a:solidFill>
                  <a:schemeClr val="bg1"/>
                </a:solidFill>
                <a:latin typeface="+mn-lt"/>
              </a:rPr>
              <a:t>(NIMH, 2013)</a:t>
            </a:r>
            <a:endParaRPr lang="en-AU" altLang="en-US" sz="1467" dirty="0">
              <a:solidFill>
                <a:schemeClr val="bg1"/>
              </a:solidFill>
              <a:latin typeface="+mn-lt"/>
              <a:cs typeface="Arial" charset="0"/>
            </a:endParaRPr>
          </a:p>
        </p:txBody>
      </p:sp>
      <p:sp>
        <p:nvSpPr>
          <p:cNvPr id="11" name="Text Placeholder 2"/>
          <p:cNvSpPr txBox="1">
            <a:spLocks/>
          </p:cNvSpPr>
          <p:nvPr/>
        </p:nvSpPr>
        <p:spPr>
          <a:xfrm>
            <a:off x="5100844" y="5276538"/>
            <a:ext cx="6582893" cy="1271831"/>
          </a:xfrm>
          <a:prstGeom prst="rect">
            <a:avLst/>
          </a:prstGeom>
          <a:solidFill>
            <a:schemeClr val="bg2">
              <a:lumMod val="50000"/>
            </a:schemeClr>
          </a:solidFill>
        </p:spPr>
        <p:txBody>
          <a:bodyPr vert="horz" lIns="144000" tIns="144000" rIns="144000" bIns="144000" rtlCol="0">
            <a:noAutofit/>
          </a:bodyPr>
          <a:lstStyle>
            <a:lvl1pPr marL="0" indent="0" algn="l" defTabSz="914400" rtl="0" eaLnBrk="1" latinLnBrk="0" hangingPunct="1">
              <a:lnSpc>
                <a:spcPct val="100000"/>
              </a:lnSpc>
              <a:spcBef>
                <a:spcPts val="0"/>
              </a:spcBef>
              <a:spcAft>
                <a:spcPts val="400"/>
              </a:spcAft>
              <a:buClr>
                <a:schemeClr val="tx1"/>
              </a:buClr>
              <a:buSzPct val="80000"/>
              <a:buFont typeface="Arial" pitchFamily="34" charset="0"/>
              <a:buNone/>
              <a:defRPr sz="2600" b="0" kern="1200">
                <a:solidFill>
                  <a:schemeClr val="tx1"/>
                </a:solidFill>
                <a:latin typeface="Arial" pitchFamily="34" charset="0"/>
                <a:ea typeface="+mn-ea"/>
                <a:cs typeface="Arial" pitchFamily="34" charset="0"/>
              </a:defRPr>
            </a:lvl1pPr>
            <a:lvl2pPr marL="457200"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2400" kern="1200">
                <a:solidFill>
                  <a:srgbClr val="000000"/>
                </a:solidFill>
                <a:latin typeface="Arial" pitchFamily="34" charset="0"/>
                <a:ea typeface="+mn-ea"/>
                <a:cs typeface="Arial" pitchFamily="34" charset="0"/>
              </a:defRPr>
            </a:lvl2pPr>
            <a:lvl3pPr marL="688975"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2000" kern="1200" baseline="0">
                <a:solidFill>
                  <a:srgbClr val="000000"/>
                </a:solidFill>
                <a:latin typeface="Arial" pitchFamily="34" charset="0"/>
                <a:ea typeface="+mn-ea"/>
                <a:cs typeface="Arial" pitchFamily="34" charset="0"/>
              </a:defRPr>
            </a:lvl3pPr>
            <a:lvl4pPr marL="914400" indent="-225425" algn="l" defTabSz="914400" rtl="0" eaLnBrk="1" latinLnBrk="0" hangingPunct="1">
              <a:lnSpc>
                <a:spcPct val="100000"/>
              </a:lnSpc>
              <a:spcBef>
                <a:spcPts val="0"/>
              </a:spcBef>
              <a:spcAft>
                <a:spcPts val="400"/>
              </a:spcAft>
              <a:buClr>
                <a:schemeClr val="tx1"/>
              </a:buClr>
              <a:buSzPct val="80000"/>
              <a:buFont typeface="Arial" pitchFamily="34" charset="0"/>
              <a:buChar char="–"/>
              <a:defRPr sz="1800" kern="1200" baseline="0">
                <a:solidFill>
                  <a:srgbClr val="000000"/>
                </a:solidFill>
                <a:latin typeface="Arial" pitchFamily="34" charset="0"/>
                <a:ea typeface="+mn-ea"/>
                <a:cs typeface="Arial" pitchFamily="34" charset="0"/>
              </a:defRPr>
            </a:lvl4pPr>
            <a:lvl5pPr marL="1146175" indent="-231775" algn="l" defTabSz="914400" rtl="0" eaLnBrk="1" latinLnBrk="0" hangingPunct="1">
              <a:lnSpc>
                <a:spcPct val="100000"/>
              </a:lnSpc>
              <a:spcBef>
                <a:spcPts val="0"/>
              </a:spcBef>
              <a:spcAft>
                <a:spcPts val="400"/>
              </a:spcAft>
              <a:buClr>
                <a:schemeClr val="tx1"/>
              </a:buClr>
              <a:buSzPct val="80000"/>
              <a:buFont typeface="Arial" pitchFamily="34" charset="0"/>
              <a:buChar char="•"/>
              <a:defRPr sz="1600" kern="1200" baseline="0">
                <a:solidFill>
                  <a:srgbClr val="0000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89537" indent="-1189537"/>
            <a:r>
              <a:rPr lang="en-US" sz="3733" b="1" dirty="0">
                <a:solidFill>
                  <a:schemeClr val="bg1"/>
                </a:solidFill>
                <a:latin typeface="+mj-lt"/>
              </a:rPr>
              <a:t>25% </a:t>
            </a:r>
          </a:p>
          <a:p>
            <a:pPr marL="1189537" indent="-1189537"/>
            <a:r>
              <a:rPr lang="en-US" sz="3733" dirty="0">
                <a:solidFill>
                  <a:schemeClr val="bg1"/>
                </a:solidFill>
              </a:rPr>
              <a:t> </a:t>
            </a:r>
            <a:endParaRPr lang="en-US" sz="1200" dirty="0">
              <a:solidFill>
                <a:schemeClr val="bg1"/>
              </a:solidFill>
            </a:endParaRPr>
          </a:p>
        </p:txBody>
      </p:sp>
      <p:sp>
        <p:nvSpPr>
          <p:cNvPr id="14" name="TextBox 13">
            <a:extLst>
              <a:ext uri="{FF2B5EF4-FFF2-40B4-BE49-F238E27FC236}">
                <a16:creationId xmlns:a16="http://schemas.microsoft.com/office/drawing/2014/main" id="{C115994B-BB8D-42A4-A0A4-C33BDFD7EE64}"/>
              </a:ext>
            </a:extLst>
          </p:cNvPr>
          <p:cNvSpPr txBox="1"/>
          <p:nvPr/>
        </p:nvSpPr>
        <p:spPr>
          <a:xfrm>
            <a:off x="6416040" y="5542306"/>
            <a:ext cx="4648200" cy="784830"/>
          </a:xfrm>
          <a:prstGeom prst="rect">
            <a:avLst/>
          </a:prstGeom>
          <a:noFill/>
        </p:spPr>
        <p:txBody>
          <a:bodyPr wrap="square" lIns="0" tIns="0" rIns="0" bIns="45720" rtlCol="0">
            <a:spAutoFit/>
          </a:bodyPr>
          <a:lstStyle/>
          <a:p>
            <a:pPr marL="1189537" indent="-1189537"/>
            <a:r>
              <a:rPr lang="en-US" sz="1600" dirty="0">
                <a:solidFill>
                  <a:schemeClr val="bg1"/>
                </a:solidFill>
              </a:rPr>
              <a:t>It is estimated that </a:t>
            </a:r>
            <a:r>
              <a:rPr lang="en-US" sz="1600" b="1" dirty="0">
                <a:solidFill>
                  <a:schemeClr val="bg1"/>
                </a:solidFill>
              </a:rPr>
              <a:t>up to 25% of the costs</a:t>
            </a:r>
            <a:r>
              <a:rPr lang="en-US" sz="1600" dirty="0">
                <a:solidFill>
                  <a:schemeClr val="bg1"/>
                </a:solidFill>
              </a:rPr>
              <a:t> of</a:t>
            </a:r>
          </a:p>
          <a:p>
            <a:pPr marL="1189537" indent="-1189537"/>
            <a:r>
              <a:rPr lang="en-US" sz="1600" dirty="0">
                <a:solidFill>
                  <a:schemeClr val="bg1"/>
                </a:solidFill>
              </a:rPr>
              <a:t>mental health issues to employers can be</a:t>
            </a:r>
          </a:p>
          <a:p>
            <a:pPr marL="1189537" indent="-1189537"/>
            <a:r>
              <a:rPr lang="en-US" sz="1600" dirty="0">
                <a:solidFill>
                  <a:schemeClr val="bg1"/>
                </a:solidFill>
              </a:rPr>
              <a:t>avoided </a:t>
            </a:r>
            <a:r>
              <a:rPr lang="en-US" sz="1600" i="1" dirty="0">
                <a:solidFill>
                  <a:schemeClr val="bg1"/>
                </a:solidFill>
                <a:cs typeface="Arial" pitchFamily="34" charset="0"/>
              </a:rPr>
              <a:t> (Not myself Today, Canada)</a:t>
            </a:r>
            <a:endParaRPr lang="en-US" sz="1600" dirty="0"/>
          </a:p>
        </p:txBody>
      </p:sp>
    </p:spTree>
    <p:extLst>
      <p:ext uri="{BB962C8B-B14F-4D97-AF65-F5344CB8AC3E}">
        <p14:creationId xmlns:p14="http://schemas.microsoft.com/office/powerpoint/2010/main" val="12793561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3489</Words>
  <Application>Microsoft Office PowerPoint</Application>
  <PresentationFormat>Widescreen</PresentationFormat>
  <Paragraphs>486</Paragraphs>
  <Slides>50</Slides>
  <Notes>31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1" baseType="lpstr">
      <vt:lpstr>Arial</vt:lpstr>
      <vt:lpstr>Arial Black</vt:lpstr>
      <vt:lpstr>Calibri</vt:lpstr>
      <vt:lpstr>Calibri Light</vt:lpstr>
      <vt:lpstr>Graphik</vt:lpstr>
      <vt:lpstr>Graphik Black</vt:lpstr>
      <vt:lpstr>Graphik Regular</vt:lpstr>
      <vt:lpstr>Segoe UI</vt:lpstr>
      <vt:lpstr>Segoe UI Light</vt:lpstr>
      <vt:lpstr>Office Theme</vt:lpstr>
      <vt:lpstr>think-cell Slide</vt:lpstr>
      <vt:lpstr>Disability Advantage</vt:lpstr>
      <vt:lpstr>Disability Advantage: Starbucks </vt:lpstr>
      <vt:lpstr>Roadmap to Mental Wellness in the Workplace</vt:lpstr>
      <vt:lpstr>Thermo Fischer Scientific</vt:lpstr>
      <vt:lpstr>Suicide Prevention</vt:lpstr>
      <vt:lpstr>Behavioral Health Strategy Integral to Holistic Approach to Wellbeing</vt:lpstr>
      <vt:lpstr>Accenture </vt:lpstr>
      <vt:lpstr>Mental Health Matters</vt:lpstr>
      <vt:lpstr>We are facing a global mental health crisis</vt:lpstr>
      <vt:lpstr>Companies have the power to change mental health outcomes…</vt:lpstr>
      <vt:lpstr>In supportive organizations there’s a truly different kind of leader</vt:lpstr>
      <vt:lpstr>What is a mental health ally?</vt:lpstr>
      <vt:lpstr>Facebook</vt:lpstr>
      <vt:lpstr>Leveraging Your Suppliers to Advance Inclusive Hiring</vt:lpstr>
      <vt:lpstr>Microsoft RE&amp;F Supported Employment Program</vt:lpstr>
      <vt:lpstr>Today</vt:lpstr>
      <vt:lpstr>Share Best Practices</vt:lpstr>
      <vt:lpstr>About Microsoft</vt:lpstr>
      <vt:lpstr>Quote</vt:lpstr>
      <vt:lpstr>Involved Parties</vt:lpstr>
      <vt:lpstr>The Role of the Job Coach</vt:lpstr>
      <vt:lpstr>The importance of a Job Coach</vt:lpstr>
      <vt:lpstr>Jobs</vt:lpstr>
      <vt:lpstr>Jobs in Action</vt:lpstr>
      <vt:lpstr>Other Models</vt:lpstr>
      <vt:lpstr>Potential Sources of Jobs</vt:lpstr>
      <vt:lpstr>Starting your own Supported Employment Program  </vt:lpstr>
      <vt:lpstr>Hiring your first Supported Employee</vt:lpstr>
      <vt:lpstr>Sustaining</vt:lpstr>
      <vt:lpstr>More Information </vt:lpstr>
      <vt:lpstr>Learn More</vt:lpstr>
      <vt:lpstr>Amazon Alternative Workforce Supplier Program</vt:lpstr>
      <vt:lpstr>Overview</vt:lpstr>
      <vt:lpstr>How it Works</vt:lpstr>
      <vt:lpstr>What’s Next?</vt:lpstr>
      <vt:lpstr>Q&amp;A</vt:lpstr>
      <vt:lpstr>Neurodiversity at Work</vt:lpstr>
      <vt:lpstr>Dell</vt:lpstr>
      <vt:lpstr>| Neurodiversity Hiring Program</vt:lpstr>
      <vt:lpstr>| Neurodiversity Hiring Program cont.</vt:lpstr>
      <vt:lpstr>Bank of America</vt:lpstr>
      <vt:lpstr>Bank of America| Neurodiversity @ BofA</vt:lpstr>
      <vt:lpstr>Qualcomm</vt:lpstr>
      <vt:lpstr>Qualcomm Program Guideline</vt:lpstr>
      <vt:lpstr>Qualcomm Pilot Program Outcome</vt:lpstr>
      <vt:lpstr>Thermo Fischer Scientific Presenter 2</vt:lpstr>
      <vt:lpstr>Neurodiversity Hiring Pilot </vt:lpstr>
      <vt:lpstr>Neurodiversity Hiring Pilot cont. </vt:lpstr>
      <vt:lpstr>Digital Accessibility Quick Bites: Procurement, Legal Issues, Resources</vt:lpstr>
      <vt:lpstr>Law Office of Lainey Feingold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calcutt</dc:creator>
  <cp:lastModifiedBy>Elena KA</cp:lastModifiedBy>
  <cp:revision>19</cp:revision>
  <dcterms:created xsi:type="dcterms:W3CDTF">2020-01-21T01:01:43Z</dcterms:created>
  <dcterms:modified xsi:type="dcterms:W3CDTF">2020-01-21T18:09:49Z</dcterms:modified>
</cp:coreProperties>
</file>