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  <p:sldMasterId id="2147484316" r:id="rId2"/>
  </p:sldMasterIdLst>
  <p:notesMasterIdLst>
    <p:notesMasterId r:id="rId24"/>
  </p:notesMasterIdLst>
  <p:handoutMasterIdLst>
    <p:handoutMasterId r:id="rId25"/>
  </p:handoutMasterIdLst>
  <p:sldIdLst>
    <p:sldId id="643" r:id="rId3"/>
    <p:sldId id="644" r:id="rId4"/>
    <p:sldId id="547" r:id="rId5"/>
    <p:sldId id="621" r:id="rId6"/>
    <p:sldId id="627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636" r:id="rId16"/>
    <p:sldId id="642" r:id="rId17"/>
    <p:sldId id="637" r:id="rId18"/>
    <p:sldId id="638" r:id="rId19"/>
    <p:sldId id="639" r:id="rId20"/>
    <p:sldId id="640" r:id="rId21"/>
    <p:sldId id="641" r:id="rId22"/>
    <p:sldId id="61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6" userDrawn="1">
          <p15:clr>
            <a:srgbClr val="A4A3A4"/>
          </p15:clr>
        </p15:guide>
        <p15:guide id="2" pos="29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n, Moifair - OFCCP" initials="CM-O" lastIdx="49" clrIdx="0"/>
  <p:cmAuthor id="1" name="Andre, Lauren - OFCCP" initials="AL-O" lastIdx="41" clrIdx="1"/>
  <p:cmAuthor id="2" name="Olshefski, Stanley S - OPA" initials="OSS-O" lastIdx="1" clrIdx="2">
    <p:extLst/>
  </p:cmAuthor>
  <p:cmAuthor id="3" name="Williams, Tina T - OFCCP" initials="WTT-O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CFCDC"/>
    <a:srgbClr val="0000FF"/>
    <a:srgbClr val="FFCC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63871" autoAdjust="0"/>
  </p:normalViewPr>
  <p:slideViewPr>
    <p:cSldViewPr>
      <p:cViewPr varScale="1">
        <p:scale>
          <a:sx n="67" d="100"/>
          <a:sy n="67" d="100"/>
        </p:scale>
        <p:origin x="13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8"/>
    </p:cViewPr>
  </p:sorterViewPr>
  <p:notesViewPr>
    <p:cSldViewPr>
      <p:cViewPr>
        <p:scale>
          <a:sx n="100" d="100"/>
          <a:sy n="100" d="100"/>
        </p:scale>
        <p:origin x="2323" y="62"/>
      </p:cViewPr>
      <p:guideLst>
        <p:guide orient="horz" pos="2196"/>
        <p:guide pos="29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9-11T11:47:30.87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EC4AB-35C7-492D-96DA-E9C09418407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E5D367-2429-4E24-8289-5228B9B68212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Scheduling</a:t>
          </a:r>
        </a:p>
      </dgm:t>
    </dgm:pt>
    <dgm:pt modelId="{21032A72-5D61-4520-8206-665BCACA9DD8}" type="parTrans" cxnId="{BDA01C1A-8607-4278-A51F-08BFFBE8373F}">
      <dgm:prSet/>
      <dgm:spPr/>
      <dgm:t>
        <a:bodyPr/>
        <a:lstStyle/>
        <a:p>
          <a:endParaRPr lang="en-US"/>
        </a:p>
      </dgm:t>
    </dgm:pt>
    <dgm:pt modelId="{876FF0ED-0E6D-4E3D-B404-73E2C03AE93E}" type="sibTrans" cxnId="{BDA01C1A-8607-4278-A51F-08BFFBE8373F}">
      <dgm:prSet/>
      <dgm:spPr/>
      <dgm:t>
        <a:bodyPr/>
        <a:lstStyle/>
        <a:p>
          <a:endParaRPr lang="en-US"/>
        </a:p>
      </dgm:t>
    </dgm:pt>
    <dgm:pt modelId="{0111C404-2072-413B-9C8F-91310DC0C5E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Desk Audit</a:t>
          </a:r>
        </a:p>
      </dgm:t>
    </dgm:pt>
    <dgm:pt modelId="{8EBA1DA6-CCD5-49D4-9A77-5A5FABF94A3B}" type="parTrans" cxnId="{EBC5535B-9097-4BA0-8A26-5DB3A9B75D6F}">
      <dgm:prSet/>
      <dgm:spPr/>
      <dgm:t>
        <a:bodyPr/>
        <a:lstStyle/>
        <a:p>
          <a:endParaRPr lang="en-US"/>
        </a:p>
      </dgm:t>
    </dgm:pt>
    <dgm:pt modelId="{051FCB9F-A82C-43CE-B287-CEFBBB0A4F6E}" type="sibTrans" cxnId="{EBC5535B-9097-4BA0-8A26-5DB3A9B75D6F}">
      <dgm:prSet/>
      <dgm:spPr/>
      <dgm:t>
        <a:bodyPr/>
        <a:lstStyle/>
        <a:p>
          <a:endParaRPr lang="en-US"/>
        </a:p>
      </dgm:t>
    </dgm:pt>
    <dgm:pt modelId="{C1A7D1D7-904F-4580-BDEC-2B9EEB3EAB8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Onsite</a:t>
          </a:r>
        </a:p>
      </dgm:t>
    </dgm:pt>
    <dgm:pt modelId="{C61329AC-544D-4F1F-A75F-940336F5005A}" type="parTrans" cxnId="{781CD074-7CAE-40BA-BE16-757F23B50C0A}">
      <dgm:prSet/>
      <dgm:spPr/>
      <dgm:t>
        <a:bodyPr/>
        <a:lstStyle/>
        <a:p>
          <a:endParaRPr lang="en-US"/>
        </a:p>
      </dgm:t>
    </dgm:pt>
    <dgm:pt modelId="{CF64AC3E-CD16-47F1-9122-D6284B157B8D}" type="sibTrans" cxnId="{781CD074-7CAE-40BA-BE16-757F23B50C0A}">
      <dgm:prSet/>
      <dgm:spPr/>
      <dgm:t>
        <a:bodyPr/>
        <a:lstStyle/>
        <a:p>
          <a:endParaRPr lang="en-US"/>
        </a:p>
      </dgm:t>
    </dgm:pt>
    <dgm:pt modelId="{35184FB5-B727-4CC9-BA6D-30D42E4924A6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Entrance Conference</a:t>
          </a:r>
        </a:p>
      </dgm:t>
    </dgm:pt>
    <dgm:pt modelId="{5ABC3272-F988-4BB1-8CB8-DD049A32A924}" type="parTrans" cxnId="{E365DD81-2277-4853-86B5-6CB4C3980ADF}">
      <dgm:prSet/>
      <dgm:spPr/>
      <dgm:t>
        <a:bodyPr/>
        <a:lstStyle/>
        <a:p>
          <a:endParaRPr lang="en-US"/>
        </a:p>
      </dgm:t>
    </dgm:pt>
    <dgm:pt modelId="{5E43CD8F-1E5E-42C7-8206-750860E4D6AA}" type="sibTrans" cxnId="{E365DD81-2277-4853-86B5-6CB4C3980ADF}">
      <dgm:prSet/>
      <dgm:spPr/>
      <dgm:t>
        <a:bodyPr/>
        <a:lstStyle/>
        <a:p>
          <a:endParaRPr lang="en-US"/>
        </a:p>
      </dgm:t>
    </dgm:pt>
    <dgm:pt modelId="{C7CC6CE9-AF32-467A-B33B-5D29AEEFC869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Offsite</a:t>
          </a:r>
        </a:p>
      </dgm:t>
    </dgm:pt>
    <dgm:pt modelId="{27505EF6-12A5-46ED-8595-4CBEE437EF10}" type="parTrans" cxnId="{6ABDDDB4-EF6D-4299-8514-F9324456CB79}">
      <dgm:prSet/>
      <dgm:spPr/>
      <dgm:t>
        <a:bodyPr/>
        <a:lstStyle/>
        <a:p>
          <a:endParaRPr lang="en-US"/>
        </a:p>
      </dgm:t>
    </dgm:pt>
    <dgm:pt modelId="{9CA418B3-0AAD-4DC1-9C5C-EF51981A03C3}" type="sibTrans" cxnId="{6ABDDDB4-EF6D-4299-8514-F9324456CB79}">
      <dgm:prSet/>
      <dgm:spPr/>
      <dgm:t>
        <a:bodyPr/>
        <a:lstStyle/>
        <a:p>
          <a:endParaRPr lang="en-US"/>
        </a:p>
      </dgm:t>
    </dgm:pt>
    <dgm:pt modelId="{0149EA42-D2D8-4DE4-BE0E-99A0FF91765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Resolution</a:t>
          </a:r>
        </a:p>
      </dgm:t>
    </dgm:pt>
    <dgm:pt modelId="{7415E38D-1483-489D-B1E8-C475D2AE42C4}" type="parTrans" cxnId="{D3FE0E94-7E56-4062-A595-7C2EFEEA0CD2}">
      <dgm:prSet/>
      <dgm:spPr/>
      <dgm:t>
        <a:bodyPr/>
        <a:lstStyle/>
        <a:p>
          <a:endParaRPr lang="en-US"/>
        </a:p>
      </dgm:t>
    </dgm:pt>
    <dgm:pt modelId="{83CF3549-CCBB-4136-8E5B-07D68CAC2602}" type="sibTrans" cxnId="{D3FE0E94-7E56-4062-A595-7C2EFEEA0CD2}">
      <dgm:prSet/>
      <dgm:spPr/>
      <dgm:t>
        <a:bodyPr/>
        <a:lstStyle/>
        <a:p>
          <a:endParaRPr lang="en-US"/>
        </a:p>
      </dgm:t>
    </dgm:pt>
    <dgm:pt modelId="{CD96568E-7A29-477B-8606-E150FBF84A7F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Analyze Data</a:t>
          </a:r>
        </a:p>
      </dgm:t>
    </dgm:pt>
    <dgm:pt modelId="{A8EAA651-1D39-4011-BB38-A1D09B114876}" type="parTrans" cxnId="{BE07A2B4-4DE6-4D9B-ADA7-69AF028A4C4E}">
      <dgm:prSet/>
      <dgm:spPr/>
      <dgm:t>
        <a:bodyPr/>
        <a:lstStyle/>
        <a:p>
          <a:endParaRPr lang="en-US"/>
        </a:p>
      </dgm:t>
    </dgm:pt>
    <dgm:pt modelId="{768BB9BC-D70B-48F4-96BB-1052A979B1C0}" type="sibTrans" cxnId="{BE07A2B4-4DE6-4D9B-ADA7-69AF028A4C4E}">
      <dgm:prSet/>
      <dgm:spPr/>
      <dgm:t>
        <a:bodyPr/>
        <a:lstStyle/>
        <a:p>
          <a:endParaRPr lang="en-US"/>
        </a:p>
      </dgm:t>
    </dgm:pt>
    <dgm:pt modelId="{A4B85FBD-5451-4DF8-AE1C-C3CEE8BA5094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Select Case</a:t>
          </a:r>
        </a:p>
        <a:p>
          <a:r>
            <a:rPr lang="en-US" dirty="0">
              <a:latin typeface="+mj-lt"/>
              <a:cs typeface="Times New Roman" panose="02020603050405020304" pitchFamily="18" charset="0"/>
            </a:rPr>
            <a:t>Send Scheduling Letter</a:t>
          </a:r>
        </a:p>
        <a:p>
          <a:r>
            <a:rPr lang="en-US" dirty="0">
              <a:latin typeface="+mj-lt"/>
              <a:cs typeface="Times New Roman" panose="02020603050405020304" pitchFamily="18" charset="0"/>
            </a:rPr>
            <a:t>Call Contractor within 15 days of receipt of letter</a:t>
          </a:r>
        </a:p>
      </dgm:t>
    </dgm:pt>
    <dgm:pt modelId="{EEB5F98E-CA00-424B-9D8E-0F9CBF17A230}" type="parTrans" cxnId="{27710B7E-2606-4F60-BDC3-1FE7FFE8FB85}">
      <dgm:prSet/>
      <dgm:spPr/>
      <dgm:t>
        <a:bodyPr/>
        <a:lstStyle/>
        <a:p>
          <a:endParaRPr lang="en-US"/>
        </a:p>
      </dgm:t>
    </dgm:pt>
    <dgm:pt modelId="{32927E79-E9E6-4129-BC51-CEF7DE3FF8C1}" type="sibTrans" cxnId="{27710B7E-2606-4F60-BDC3-1FE7FFE8FB85}">
      <dgm:prSet/>
      <dgm:spPr/>
      <dgm:t>
        <a:bodyPr/>
        <a:lstStyle/>
        <a:p>
          <a:endParaRPr lang="en-US"/>
        </a:p>
      </dgm:t>
    </dgm:pt>
    <dgm:pt modelId="{2B818FBF-D02A-4FDC-AA0A-C827F25BE2BC}">
      <dgm:prSet phldrT="[Text]" custT="1"/>
      <dgm:spPr/>
      <dgm:t>
        <a:bodyPr/>
        <a:lstStyle/>
        <a:p>
          <a:r>
            <a:rPr lang="en-US" sz="1200" dirty="0">
              <a:latin typeface="+mj-lt"/>
              <a:cs typeface="Times New Roman" panose="02020603050405020304" pitchFamily="18" charset="0"/>
            </a:rPr>
            <a:t>Review AAP</a:t>
          </a:r>
        </a:p>
      </dgm:t>
    </dgm:pt>
    <dgm:pt modelId="{B83D53DE-9506-459C-A95D-E7F7C4F59A4C}" type="parTrans" cxnId="{686B8372-82B7-43F3-9199-B0383B67D574}">
      <dgm:prSet/>
      <dgm:spPr/>
      <dgm:t>
        <a:bodyPr/>
        <a:lstStyle/>
        <a:p>
          <a:endParaRPr lang="en-US"/>
        </a:p>
      </dgm:t>
    </dgm:pt>
    <dgm:pt modelId="{DEBB389B-3943-4118-8F2C-38665B671AFA}" type="sibTrans" cxnId="{686B8372-82B7-43F3-9199-B0383B67D574}">
      <dgm:prSet/>
      <dgm:spPr/>
      <dgm:t>
        <a:bodyPr/>
        <a:lstStyle/>
        <a:p>
          <a:endParaRPr lang="en-US"/>
        </a:p>
      </dgm:t>
    </dgm:pt>
    <dgm:pt modelId="{C2C0EA0B-8CC1-4BA0-8B87-757DDBED01F5}">
      <dgm:prSet phldrT="[Text]" custT="1"/>
      <dgm:spPr/>
      <dgm:t>
        <a:bodyPr/>
        <a:lstStyle/>
        <a:p>
          <a:r>
            <a:rPr lang="en-US" sz="1200" dirty="0">
              <a:latin typeface="+mj-lt"/>
              <a:cs typeface="Times New Roman" panose="02020603050405020304" pitchFamily="18" charset="0"/>
            </a:rPr>
            <a:t>Create Onsite plan and  Interview Plan</a:t>
          </a:r>
        </a:p>
      </dgm:t>
    </dgm:pt>
    <dgm:pt modelId="{83D7389C-3A55-4EB1-978C-6865AAC70364}" type="parTrans" cxnId="{6D730DDE-91A3-47A8-98FC-0DA649D5604D}">
      <dgm:prSet/>
      <dgm:spPr/>
      <dgm:t>
        <a:bodyPr/>
        <a:lstStyle/>
        <a:p>
          <a:endParaRPr lang="en-US"/>
        </a:p>
      </dgm:t>
    </dgm:pt>
    <dgm:pt modelId="{C24BC51D-04A8-456B-9EA0-338B6F2FD49F}" type="sibTrans" cxnId="{6D730DDE-91A3-47A8-98FC-0DA649D5604D}">
      <dgm:prSet/>
      <dgm:spPr/>
      <dgm:t>
        <a:bodyPr/>
        <a:lstStyle/>
        <a:p>
          <a:endParaRPr lang="en-US"/>
        </a:p>
      </dgm:t>
    </dgm:pt>
    <dgm:pt modelId="{ABBBD23E-710C-43EF-A0DF-AEF8F76E101C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Facility Inspection</a:t>
          </a:r>
        </a:p>
      </dgm:t>
    </dgm:pt>
    <dgm:pt modelId="{FDD3D2A6-9215-4255-96BD-1AB892948111}" type="parTrans" cxnId="{DC58FF21-9616-4752-8BEC-7C59440450DD}">
      <dgm:prSet/>
      <dgm:spPr/>
      <dgm:t>
        <a:bodyPr/>
        <a:lstStyle/>
        <a:p>
          <a:endParaRPr lang="en-US"/>
        </a:p>
      </dgm:t>
    </dgm:pt>
    <dgm:pt modelId="{9E39494D-1755-4BF5-BDDB-1BE688E94E77}" type="sibTrans" cxnId="{DC58FF21-9616-4752-8BEC-7C59440450DD}">
      <dgm:prSet/>
      <dgm:spPr/>
      <dgm:t>
        <a:bodyPr/>
        <a:lstStyle/>
        <a:p>
          <a:endParaRPr lang="en-US"/>
        </a:p>
      </dgm:t>
    </dgm:pt>
    <dgm:pt modelId="{569AF892-30EA-431A-B41C-D06017183EDB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Interviews</a:t>
          </a:r>
        </a:p>
      </dgm:t>
    </dgm:pt>
    <dgm:pt modelId="{62EF5709-2E36-47AA-B121-6CA15EBF3ED4}" type="parTrans" cxnId="{3F5F85F6-D8B0-4D24-A059-651734806F22}">
      <dgm:prSet/>
      <dgm:spPr/>
      <dgm:t>
        <a:bodyPr/>
        <a:lstStyle/>
        <a:p>
          <a:endParaRPr lang="en-US"/>
        </a:p>
      </dgm:t>
    </dgm:pt>
    <dgm:pt modelId="{6E62B0DA-EDA6-414E-9710-2A1FE33ED528}" type="sibTrans" cxnId="{3F5F85F6-D8B0-4D24-A059-651734806F22}">
      <dgm:prSet/>
      <dgm:spPr/>
      <dgm:t>
        <a:bodyPr/>
        <a:lstStyle/>
        <a:p>
          <a:endParaRPr lang="en-US"/>
        </a:p>
      </dgm:t>
    </dgm:pt>
    <dgm:pt modelId="{7B0AA247-5A1C-494B-B88F-67F4AC2AED23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Supplemental Data Requests</a:t>
          </a:r>
        </a:p>
      </dgm:t>
    </dgm:pt>
    <dgm:pt modelId="{F12E15E6-80C5-4B76-885F-1E5B735B5CC9}" type="parTrans" cxnId="{9ADB2D27-F4C1-446D-82D7-E945FC08E8BE}">
      <dgm:prSet/>
      <dgm:spPr/>
      <dgm:t>
        <a:bodyPr/>
        <a:lstStyle/>
        <a:p>
          <a:endParaRPr lang="en-US"/>
        </a:p>
      </dgm:t>
    </dgm:pt>
    <dgm:pt modelId="{187E7C08-7344-480B-8773-754AC5B9FDC6}" type="sibTrans" cxnId="{9ADB2D27-F4C1-446D-82D7-E945FC08E8BE}">
      <dgm:prSet/>
      <dgm:spPr/>
      <dgm:t>
        <a:bodyPr/>
        <a:lstStyle/>
        <a:p>
          <a:endParaRPr lang="en-US"/>
        </a:p>
      </dgm:t>
    </dgm:pt>
    <dgm:pt modelId="{0E3A660C-137A-4044-B7F3-C9B7DBB42CA6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Determine </a:t>
          </a:r>
          <a:r>
            <a:rPr lang="en-US" dirty="0" smtClean="0">
              <a:latin typeface="+mj-lt"/>
              <a:cs typeface="Times New Roman" panose="02020603050405020304" pitchFamily="18" charset="0"/>
            </a:rPr>
            <a:t>Compliance</a:t>
          </a:r>
          <a:endParaRPr lang="en-US" dirty="0">
            <a:latin typeface="+mj-lt"/>
            <a:cs typeface="Times New Roman" panose="02020603050405020304" pitchFamily="18" charset="0"/>
          </a:endParaRPr>
        </a:p>
      </dgm:t>
    </dgm:pt>
    <dgm:pt modelId="{A3189515-D74F-4B87-BEE5-5FA58A44FC85}" type="parTrans" cxnId="{B03343D1-3F36-42F7-A454-3C0581AD65CC}">
      <dgm:prSet/>
      <dgm:spPr/>
      <dgm:t>
        <a:bodyPr/>
        <a:lstStyle/>
        <a:p>
          <a:endParaRPr lang="en-US"/>
        </a:p>
      </dgm:t>
    </dgm:pt>
    <dgm:pt modelId="{BDE7076C-1178-48CF-B54E-96248F1809AB}" type="sibTrans" cxnId="{B03343D1-3F36-42F7-A454-3C0581AD65CC}">
      <dgm:prSet/>
      <dgm:spPr/>
      <dgm:t>
        <a:bodyPr/>
        <a:lstStyle/>
        <a:p>
          <a:endParaRPr lang="en-US"/>
        </a:p>
      </dgm:t>
    </dgm:pt>
    <dgm:pt modelId="{66A8A61C-D10E-405E-B575-04E475A55FB8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Update SCER and Chronology Log</a:t>
          </a:r>
        </a:p>
      </dgm:t>
    </dgm:pt>
    <dgm:pt modelId="{6DDDCDCB-AE95-4F41-A489-4547D1BC29E7}" type="parTrans" cxnId="{D6A80AC7-FE64-432F-A69F-276167D185C9}">
      <dgm:prSet/>
      <dgm:spPr/>
      <dgm:t>
        <a:bodyPr/>
        <a:lstStyle/>
        <a:p>
          <a:endParaRPr lang="en-US"/>
        </a:p>
      </dgm:t>
    </dgm:pt>
    <dgm:pt modelId="{845D74EB-B724-469E-9918-072D6C2B2A81}" type="sibTrans" cxnId="{D6A80AC7-FE64-432F-A69F-276167D185C9}">
      <dgm:prSet/>
      <dgm:spPr/>
      <dgm:t>
        <a:bodyPr/>
        <a:lstStyle/>
        <a:p>
          <a:endParaRPr lang="en-US"/>
        </a:p>
      </dgm:t>
    </dgm:pt>
    <dgm:pt modelId="{D72C5DDC-3793-42D9-9548-BFD43D5B1126}">
      <dgm:prSet phldrT="[Text]" custT="1"/>
      <dgm:spPr/>
      <dgm:t>
        <a:bodyPr/>
        <a:lstStyle/>
        <a:p>
          <a:r>
            <a:rPr lang="en-US" sz="1200" dirty="0">
              <a:latin typeface="+mj-lt"/>
              <a:cs typeface="Times New Roman" panose="02020603050405020304" pitchFamily="18" charset="0"/>
            </a:rPr>
            <a:t>Prepare Closure </a:t>
          </a:r>
          <a:r>
            <a:rPr lang="en-US" sz="1200" dirty="0" smtClean="0">
              <a:latin typeface="+mj-lt"/>
              <a:cs typeface="Times New Roman" panose="02020603050405020304" pitchFamily="18" charset="0"/>
            </a:rPr>
            <a:t>Documents</a:t>
          </a:r>
        </a:p>
        <a:p>
          <a:r>
            <a:rPr lang="en-US" sz="1200" dirty="0" smtClean="0">
              <a:latin typeface="+mj-lt"/>
              <a:cs typeface="Times New Roman" panose="02020603050405020304" pitchFamily="18" charset="0"/>
            </a:rPr>
            <a:t>- Notice of Review Completion</a:t>
          </a:r>
        </a:p>
        <a:p>
          <a:r>
            <a:rPr lang="en-US" sz="1200" dirty="0" smtClean="0">
              <a:latin typeface="+mj-lt"/>
              <a:cs typeface="Times New Roman" panose="02020603050405020304" pitchFamily="18" charset="0"/>
            </a:rPr>
            <a:t>or</a:t>
          </a:r>
        </a:p>
        <a:p>
          <a:r>
            <a:rPr lang="en-US" sz="1200" dirty="0" smtClean="0">
              <a:latin typeface="+mj-lt"/>
              <a:cs typeface="Times New Roman" panose="02020603050405020304" pitchFamily="18" charset="0"/>
            </a:rPr>
            <a:t>- Notice of Violation</a:t>
          </a:r>
          <a:endParaRPr lang="en-US" sz="1200" dirty="0">
            <a:latin typeface="+mj-lt"/>
            <a:cs typeface="Times New Roman" panose="02020603050405020304" pitchFamily="18" charset="0"/>
          </a:endParaRPr>
        </a:p>
      </dgm:t>
    </dgm:pt>
    <dgm:pt modelId="{5E077553-883D-46ED-B340-04551E3ADF0A}" type="parTrans" cxnId="{E38A1E5C-1875-4F53-BEDB-CE64FBD4E92B}">
      <dgm:prSet/>
      <dgm:spPr/>
      <dgm:t>
        <a:bodyPr/>
        <a:lstStyle/>
        <a:p>
          <a:endParaRPr lang="en-US"/>
        </a:p>
      </dgm:t>
    </dgm:pt>
    <dgm:pt modelId="{023DD50E-C281-4FB2-8A4F-3EEFD2492F70}" type="sibTrans" cxnId="{E38A1E5C-1875-4F53-BEDB-CE64FBD4E92B}">
      <dgm:prSet/>
      <dgm:spPr/>
      <dgm:t>
        <a:bodyPr/>
        <a:lstStyle/>
        <a:p>
          <a:endParaRPr lang="en-US"/>
        </a:p>
      </dgm:t>
    </dgm:pt>
    <dgm:pt modelId="{FF54FC55-A473-4B91-A9AA-E5927EE45C4C}">
      <dgm:prSet custT="1"/>
      <dgm:spPr/>
      <dgm:t>
        <a:bodyPr/>
        <a:lstStyle/>
        <a:p>
          <a:r>
            <a:rPr lang="en-US" sz="1200" dirty="0">
              <a:latin typeface="+mj-lt"/>
              <a:cs typeface="Times New Roman" panose="02020603050405020304" pitchFamily="18" charset="0"/>
            </a:rPr>
            <a:t>Acceptability</a:t>
          </a:r>
        </a:p>
      </dgm:t>
    </dgm:pt>
    <dgm:pt modelId="{8FE1DE38-86FC-4C6E-A36B-6D682D176D36}" type="parTrans" cxnId="{E89A3CCF-06BE-4B26-9F27-013B42223B9F}">
      <dgm:prSet/>
      <dgm:spPr/>
      <dgm:t>
        <a:bodyPr/>
        <a:lstStyle/>
        <a:p>
          <a:endParaRPr lang="en-US"/>
        </a:p>
      </dgm:t>
    </dgm:pt>
    <dgm:pt modelId="{2D373BEB-588B-4DE8-B916-02621633D522}" type="sibTrans" cxnId="{E89A3CCF-06BE-4B26-9F27-013B42223B9F}">
      <dgm:prSet/>
      <dgm:spPr/>
      <dgm:t>
        <a:bodyPr/>
        <a:lstStyle/>
        <a:p>
          <a:endParaRPr lang="en-US"/>
        </a:p>
      </dgm:t>
    </dgm:pt>
    <dgm:pt modelId="{23B6D83A-1F9B-4738-AB95-AB25A5F59E46}">
      <dgm:prSet custT="1"/>
      <dgm:spPr/>
      <dgm:t>
        <a:bodyPr/>
        <a:lstStyle/>
        <a:p>
          <a:r>
            <a:rPr lang="en-US" sz="1200" dirty="0">
              <a:latin typeface="+mj-lt"/>
              <a:cs typeface="Times New Roman" panose="02020603050405020304" pitchFamily="18" charset="0"/>
            </a:rPr>
            <a:t>Set Onsite Date</a:t>
          </a:r>
        </a:p>
      </dgm:t>
    </dgm:pt>
    <dgm:pt modelId="{B8EEA95E-1676-4025-8D44-7CA3600841CB}" type="parTrans" cxnId="{41B7CDC7-1269-4D38-8ABB-EE2B6CDE0659}">
      <dgm:prSet/>
      <dgm:spPr/>
      <dgm:t>
        <a:bodyPr/>
        <a:lstStyle/>
        <a:p>
          <a:endParaRPr lang="en-US"/>
        </a:p>
      </dgm:t>
    </dgm:pt>
    <dgm:pt modelId="{A6D445D8-207F-4195-B3F2-9D474E478FC4}" type="sibTrans" cxnId="{41B7CDC7-1269-4D38-8ABB-EE2B6CDE0659}">
      <dgm:prSet/>
      <dgm:spPr/>
      <dgm:t>
        <a:bodyPr/>
        <a:lstStyle/>
        <a:p>
          <a:endParaRPr lang="en-US"/>
        </a:p>
      </dgm:t>
    </dgm:pt>
    <dgm:pt modelId="{F7D8070F-088A-48E1-9907-C4CA653127BF}">
      <dgm:prSet custT="1"/>
      <dgm:spPr/>
      <dgm:t>
        <a:bodyPr/>
        <a:lstStyle/>
        <a:p>
          <a:r>
            <a:rPr lang="en-US" sz="1200" dirty="0">
              <a:latin typeface="+mj-lt"/>
              <a:cs typeface="Times New Roman" panose="02020603050405020304" pitchFamily="18" charset="0"/>
            </a:rPr>
            <a:t>Inclusion</a:t>
          </a:r>
        </a:p>
      </dgm:t>
    </dgm:pt>
    <dgm:pt modelId="{5D28F9BA-C70A-4C62-AE93-3898993E07ED}" type="parTrans" cxnId="{965BA68C-F744-49FE-B5A5-54773D4CDC96}">
      <dgm:prSet/>
      <dgm:spPr/>
      <dgm:t>
        <a:bodyPr/>
        <a:lstStyle/>
        <a:p>
          <a:endParaRPr lang="en-US"/>
        </a:p>
      </dgm:t>
    </dgm:pt>
    <dgm:pt modelId="{0080B9C1-874F-47F7-BC32-D70C6EC75184}" type="sibTrans" cxnId="{965BA68C-F744-49FE-B5A5-54773D4CDC96}">
      <dgm:prSet/>
      <dgm:spPr/>
      <dgm:t>
        <a:bodyPr/>
        <a:lstStyle/>
        <a:p>
          <a:endParaRPr lang="en-US"/>
        </a:p>
      </dgm:t>
    </dgm:pt>
    <dgm:pt modelId="{A645ED86-F439-4263-8834-E60F47B96FB0}" type="pres">
      <dgm:prSet presAssocID="{694EC4AB-35C7-492D-96DA-E9C09418407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793531-1C42-4876-A923-02A8135FC6E2}" type="pres">
      <dgm:prSet presAssocID="{1DE5D367-2429-4E24-8289-5228B9B68212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741EE-3094-44A6-AF3A-2347BAE7B109}" type="pres">
      <dgm:prSet presAssocID="{1DE5D367-2429-4E24-8289-5228B9B68212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EA3C-AF63-4C8B-807B-7A34663BF9A1}" type="pres">
      <dgm:prSet presAssocID="{0111C404-2072-413B-9C8F-91310DC0C5EB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B1C9-4385-43DD-82A0-5D420180E826}" type="pres">
      <dgm:prSet presAssocID="{0111C404-2072-413B-9C8F-91310DC0C5EB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25EF5-C0F6-4FA4-9D78-635D2B3CAF1B}" type="pres">
      <dgm:prSet presAssocID="{C1A7D1D7-904F-4580-BDEC-2B9EEB3EAB86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8923-C9BD-462E-94FE-ED911AD2113E}" type="pres">
      <dgm:prSet presAssocID="{C1A7D1D7-904F-4580-BDEC-2B9EEB3EAB86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B0D19-33C1-4E0D-B716-FC0FBACF75B4}" type="pres">
      <dgm:prSet presAssocID="{C7CC6CE9-AF32-467A-B33B-5D29AEEFC869}" presName="parentText4" presStyleLbl="node1" presStyleIdx="3" presStyleCnt="5" custLinFactNeighborX="0" custLinFactNeighborY="-19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CDCE6-239A-4EF2-B0B0-B98289FEB013}" type="pres">
      <dgm:prSet presAssocID="{C7CC6CE9-AF32-467A-B33B-5D29AEEFC869}" presName="childText4" presStyleLbl="solidAlignAcc1" presStyleIdx="3" presStyleCnt="5" custScaleX="112235" custLinFactNeighborX="4157" custLinFactNeighborY="-1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B74E5-7221-4887-B229-255FEDCB49E8}" type="pres">
      <dgm:prSet presAssocID="{0149EA42-D2D8-4DE4-BE0E-99A0FF917654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E21A-5A90-42C5-981B-2684AB586B19}" type="pres">
      <dgm:prSet presAssocID="{0149EA42-D2D8-4DE4-BE0E-99A0FF917654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779010-647E-4ADB-ACE6-D457ACD61D8F}" type="presOf" srcId="{1DE5D367-2429-4E24-8289-5228B9B68212}" destId="{C5793531-1C42-4876-A923-02A8135FC6E2}" srcOrd="0" destOrd="0" presId="urn:microsoft.com/office/officeart/2009/3/layout/IncreasingArrowsProcess"/>
    <dgm:cxn modelId="{8FBC032D-AECD-49A8-BC36-60C1F7C4F72D}" type="presOf" srcId="{0111C404-2072-413B-9C8F-91310DC0C5EB}" destId="{A36AEA3C-AF63-4C8B-807B-7A34663BF9A1}" srcOrd="0" destOrd="0" presId="urn:microsoft.com/office/officeart/2009/3/layout/IncreasingArrowsProcess"/>
    <dgm:cxn modelId="{3F5F85F6-D8B0-4D24-A059-651734806F22}" srcId="{C1A7D1D7-904F-4580-BDEC-2B9EEB3EAB86}" destId="{569AF892-30EA-431A-B41C-D06017183EDB}" srcOrd="2" destOrd="0" parTransId="{62EF5709-2E36-47AA-B121-6CA15EBF3ED4}" sibTransId="{6E62B0DA-EDA6-414E-9710-2A1FE33ED528}"/>
    <dgm:cxn modelId="{2F5F2BE7-9B20-45C6-AD61-1683B4AA38BF}" type="presOf" srcId="{35184FB5-B727-4CC9-BA6D-30D42E4924A6}" destId="{C9988923-C9BD-462E-94FE-ED911AD2113E}" srcOrd="0" destOrd="0" presId="urn:microsoft.com/office/officeart/2009/3/layout/IncreasingArrowsProcess"/>
    <dgm:cxn modelId="{E365DD81-2277-4853-86B5-6CB4C3980ADF}" srcId="{C1A7D1D7-904F-4580-BDEC-2B9EEB3EAB86}" destId="{35184FB5-B727-4CC9-BA6D-30D42E4924A6}" srcOrd="0" destOrd="0" parTransId="{5ABC3272-F988-4BB1-8CB8-DD049A32A924}" sibTransId="{5E43CD8F-1E5E-42C7-8206-750860E4D6AA}"/>
    <dgm:cxn modelId="{DD69FA1A-B604-4D55-96F8-7AD0D25F0D0D}" type="presOf" srcId="{CD96568E-7A29-477B-8606-E150FBF84A7F}" destId="{119CDCE6-239A-4EF2-B0B0-B98289FEB013}" srcOrd="0" destOrd="0" presId="urn:microsoft.com/office/officeart/2009/3/layout/IncreasingArrowsProcess"/>
    <dgm:cxn modelId="{6D730DDE-91A3-47A8-98FC-0DA649D5604D}" srcId="{0111C404-2072-413B-9C8F-91310DC0C5EB}" destId="{C2C0EA0B-8CC1-4BA0-8B87-757DDBED01F5}" srcOrd="2" destOrd="0" parTransId="{83D7389C-3A55-4EB1-978C-6865AAC70364}" sibTransId="{C24BC51D-04A8-456B-9EA0-338B6F2FD49F}"/>
    <dgm:cxn modelId="{781CD074-7CAE-40BA-BE16-757F23B50C0A}" srcId="{694EC4AB-35C7-492D-96DA-E9C094184071}" destId="{C1A7D1D7-904F-4580-BDEC-2B9EEB3EAB86}" srcOrd="2" destOrd="0" parTransId="{C61329AC-544D-4F1F-A75F-940336F5005A}" sibTransId="{CF64AC3E-CD16-47F1-9122-D6284B157B8D}"/>
    <dgm:cxn modelId="{55EDF42D-58B9-4927-90EF-671415376A9A}" type="presOf" srcId="{FF54FC55-A473-4B91-A9AA-E5927EE45C4C}" destId="{996AB1C9-4385-43DD-82A0-5D420180E826}" srcOrd="0" destOrd="2" presId="urn:microsoft.com/office/officeart/2009/3/layout/IncreasingArrowsProcess"/>
    <dgm:cxn modelId="{831EB6CC-29A7-4B65-AE2F-8133FC9E579B}" type="presOf" srcId="{C2C0EA0B-8CC1-4BA0-8B87-757DDBED01F5}" destId="{996AB1C9-4385-43DD-82A0-5D420180E826}" srcOrd="0" destOrd="4" presId="urn:microsoft.com/office/officeart/2009/3/layout/IncreasingArrowsProcess"/>
    <dgm:cxn modelId="{87BF2C3F-CAAC-4AEC-AA99-D1828592A2AA}" type="presOf" srcId="{0149EA42-D2D8-4DE4-BE0E-99A0FF917654}" destId="{059B74E5-7221-4887-B229-255FEDCB49E8}" srcOrd="0" destOrd="0" presId="urn:microsoft.com/office/officeart/2009/3/layout/IncreasingArrowsProcess"/>
    <dgm:cxn modelId="{4D3940F1-4FB4-49BA-901D-9866C3C26A51}" type="presOf" srcId="{694EC4AB-35C7-492D-96DA-E9C094184071}" destId="{A645ED86-F439-4263-8834-E60F47B96FB0}" srcOrd="0" destOrd="0" presId="urn:microsoft.com/office/officeart/2009/3/layout/IncreasingArrowsProcess"/>
    <dgm:cxn modelId="{7ECF39ED-F744-4CF7-97BB-2AE26E1FF723}" type="presOf" srcId="{A4B85FBD-5451-4DF8-AE1C-C3CEE8BA5094}" destId="{741741EE-3094-44A6-AF3A-2347BAE7B109}" srcOrd="0" destOrd="0" presId="urn:microsoft.com/office/officeart/2009/3/layout/IncreasingArrowsProcess"/>
    <dgm:cxn modelId="{6ABDDDB4-EF6D-4299-8514-F9324456CB79}" srcId="{694EC4AB-35C7-492D-96DA-E9C094184071}" destId="{C7CC6CE9-AF32-467A-B33B-5D29AEEFC869}" srcOrd="3" destOrd="0" parTransId="{27505EF6-12A5-46ED-8595-4CBEE437EF10}" sibTransId="{9CA418B3-0AAD-4DC1-9C5C-EF51981A03C3}"/>
    <dgm:cxn modelId="{C8F974A9-9FF7-439B-905A-B4CED4B0F221}" type="presOf" srcId="{2B818FBF-D02A-4FDC-AA0A-C827F25BE2BC}" destId="{996AB1C9-4385-43DD-82A0-5D420180E826}" srcOrd="0" destOrd="0" presId="urn:microsoft.com/office/officeart/2009/3/layout/IncreasingArrowsProcess"/>
    <dgm:cxn modelId="{90F58E15-8847-41A7-A4FD-201E0E81CC64}" type="presOf" srcId="{66A8A61C-D10E-405E-B575-04E475A55FB8}" destId="{C9988923-C9BD-462E-94FE-ED911AD2113E}" srcOrd="0" destOrd="4" presId="urn:microsoft.com/office/officeart/2009/3/layout/IncreasingArrowsProcess"/>
    <dgm:cxn modelId="{686B8372-82B7-43F3-9199-B0383B67D574}" srcId="{0111C404-2072-413B-9C8F-91310DC0C5EB}" destId="{2B818FBF-D02A-4FDC-AA0A-C827F25BE2BC}" srcOrd="0" destOrd="0" parTransId="{B83D53DE-9506-459C-A95D-E7F7C4F59A4C}" sibTransId="{DEBB389B-3943-4118-8F2C-38665B671AFA}"/>
    <dgm:cxn modelId="{FEF40FE4-5815-4471-88E3-203A259BBDBD}" type="presOf" srcId="{C1A7D1D7-904F-4580-BDEC-2B9EEB3EAB86}" destId="{B5925EF5-C0F6-4FA4-9D78-635D2B3CAF1B}" srcOrd="0" destOrd="0" presId="urn:microsoft.com/office/officeart/2009/3/layout/IncreasingArrowsProcess"/>
    <dgm:cxn modelId="{203EFB77-72E9-4000-82AD-8DA69637CF7C}" type="presOf" srcId="{7B0AA247-5A1C-494B-B88F-67F4AC2AED23}" destId="{C9988923-C9BD-462E-94FE-ED911AD2113E}" srcOrd="0" destOrd="3" presId="urn:microsoft.com/office/officeart/2009/3/layout/IncreasingArrowsProcess"/>
    <dgm:cxn modelId="{D3FE0E94-7E56-4062-A595-7C2EFEEA0CD2}" srcId="{694EC4AB-35C7-492D-96DA-E9C094184071}" destId="{0149EA42-D2D8-4DE4-BE0E-99A0FF917654}" srcOrd="4" destOrd="0" parTransId="{7415E38D-1483-489D-B1E8-C475D2AE42C4}" sibTransId="{83CF3549-CCBB-4136-8E5B-07D68CAC2602}"/>
    <dgm:cxn modelId="{41B7CDC7-1269-4D38-8ABB-EE2B6CDE0659}" srcId="{0111C404-2072-413B-9C8F-91310DC0C5EB}" destId="{23B6D83A-1F9B-4738-AB95-AB25A5F59E46}" srcOrd="1" destOrd="0" parTransId="{B8EEA95E-1676-4025-8D44-7CA3600841CB}" sibTransId="{A6D445D8-207F-4195-B3F2-9D474E478FC4}"/>
    <dgm:cxn modelId="{BE07A2B4-4DE6-4D9B-ADA7-69AF028A4C4E}" srcId="{C7CC6CE9-AF32-467A-B33B-5D29AEEFC869}" destId="{CD96568E-7A29-477B-8606-E150FBF84A7F}" srcOrd="0" destOrd="0" parTransId="{A8EAA651-1D39-4011-BB38-A1D09B114876}" sibTransId="{768BB9BC-D70B-48F4-96BB-1052A979B1C0}"/>
    <dgm:cxn modelId="{262BE851-0D88-4BAD-BD7C-165F234C5609}" type="presOf" srcId="{D72C5DDC-3793-42D9-9548-BFD43D5B1126}" destId="{C32EE21A-5A90-42C5-981B-2684AB586B19}" srcOrd="0" destOrd="0" presId="urn:microsoft.com/office/officeart/2009/3/layout/IncreasingArrowsProcess"/>
    <dgm:cxn modelId="{A871C6BC-FD05-43D7-8BA7-13CA82F5432D}" type="presOf" srcId="{ABBBD23E-710C-43EF-A0DF-AEF8F76E101C}" destId="{C9988923-C9BD-462E-94FE-ED911AD2113E}" srcOrd="0" destOrd="1" presId="urn:microsoft.com/office/officeart/2009/3/layout/IncreasingArrowsProcess"/>
    <dgm:cxn modelId="{B03343D1-3F36-42F7-A454-3C0581AD65CC}" srcId="{C7CC6CE9-AF32-467A-B33B-5D29AEEFC869}" destId="{0E3A660C-137A-4044-B7F3-C9B7DBB42CA6}" srcOrd="1" destOrd="0" parTransId="{A3189515-D74F-4B87-BEE5-5FA58A44FC85}" sibTransId="{BDE7076C-1178-48CF-B54E-96248F1809AB}"/>
    <dgm:cxn modelId="{E89A3CCF-06BE-4B26-9F27-013B42223B9F}" srcId="{2B818FBF-D02A-4FDC-AA0A-C827F25BE2BC}" destId="{FF54FC55-A473-4B91-A9AA-E5927EE45C4C}" srcOrd="1" destOrd="0" parTransId="{8FE1DE38-86FC-4C6E-A36B-6D682D176D36}" sibTransId="{2D373BEB-588B-4DE8-B916-02621633D522}"/>
    <dgm:cxn modelId="{EBC5535B-9097-4BA0-8A26-5DB3A9B75D6F}" srcId="{694EC4AB-35C7-492D-96DA-E9C094184071}" destId="{0111C404-2072-413B-9C8F-91310DC0C5EB}" srcOrd="1" destOrd="0" parTransId="{8EBA1DA6-CCD5-49D4-9A77-5A5FABF94A3B}" sibTransId="{051FCB9F-A82C-43CE-B287-CEFBBB0A4F6E}"/>
    <dgm:cxn modelId="{D6A80AC7-FE64-432F-A69F-276167D185C9}" srcId="{C1A7D1D7-904F-4580-BDEC-2B9EEB3EAB86}" destId="{66A8A61C-D10E-405E-B575-04E475A55FB8}" srcOrd="4" destOrd="0" parTransId="{6DDDCDCB-AE95-4F41-A489-4547D1BC29E7}" sibTransId="{845D74EB-B724-469E-9918-072D6C2B2A81}"/>
    <dgm:cxn modelId="{27710B7E-2606-4F60-BDC3-1FE7FFE8FB85}" srcId="{1DE5D367-2429-4E24-8289-5228B9B68212}" destId="{A4B85FBD-5451-4DF8-AE1C-C3CEE8BA5094}" srcOrd="0" destOrd="0" parTransId="{EEB5F98E-CA00-424B-9D8E-0F9CBF17A230}" sibTransId="{32927E79-E9E6-4129-BC51-CEF7DE3FF8C1}"/>
    <dgm:cxn modelId="{5618E298-CC63-4C55-8FEC-0F5E36B353B4}" type="presOf" srcId="{0E3A660C-137A-4044-B7F3-C9B7DBB42CA6}" destId="{119CDCE6-239A-4EF2-B0B0-B98289FEB013}" srcOrd="0" destOrd="1" presId="urn:microsoft.com/office/officeart/2009/3/layout/IncreasingArrowsProcess"/>
    <dgm:cxn modelId="{BDA01C1A-8607-4278-A51F-08BFFBE8373F}" srcId="{694EC4AB-35C7-492D-96DA-E9C094184071}" destId="{1DE5D367-2429-4E24-8289-5228B9B68212}" srcOrd="0" destOrd="0" parTransId="{21032A72-5D61-4520-8206-665BCACA9DD8}" sibTransId="{876FF0ED-0E6D-4E3D-B404-73E2C03AE93E}"/>
    <dgm:cxn modelId="{E38A1E5C-1875-4F53-BEDB-CE64FBD4E92B}" srcId="{0149EA42-D2D8-4DE4-BE0E-99A0FF917654}" destId="{D72C5DDC-3793-42D9-9548-BFD43D5B1126}" srcOrd="0" destOrd="0" parTransId="{5E077553-883D-46ED-B340-04551E3ADF0A}" sibTransId="{023DD50E-C281-4FB2-8A4F-3EEFD2492F70}"/>
    <dgm:cxn modelId="{9ADB2D27-F4C1-446D-82D7-E945FC08E8BE}" srcId="{C1A7D1D7-904F-4580-BDEC-2B9EEB3EAB86}" destId="{7B0AA247-5A1C-494B-B88F-67F4AC2AED23}" srcOrd="3" destOrd="0" parTransId="{F12E15E6-80C5-4B76-885F-1E5B735B5CC9}" sibTransId="{187E7C08-7344-480B-8773-754AC5B9FDC6}"/>
    <dgm:cxn modelId="{62E90B3F-152B-4ACD-876A-2324E3173177}" type="presOf" srcId="{F7D8070F-088A-48E1-9907-C4CA653127BF}" destId="{996AB1C9-4385-43DD-82A0-5D420180E826}" srcOrd="0" destOrd="1" presId="urn:microsoft.com/office/officeart/2009/3/layout/IncreasingArrowsProcess"/>
    <dgm:cxn modelId="{A3079E38-0BF6-4738-A0F9-8BA331C2038A}" type="presOf" srcId="{569AF892-30EA-431A-B41C-D06017183EDB}" destId="{C9988923-C9BD-462E-94FE-ED911AD2113E}" srcOrd="0" destOrd="2" presId="urn:microsoft.com/office/officeart/2009/3/layout/IncreasingArrowsProcess"/>
    <dgm:cxn modelId="{74C3ACE9-77AA-467B-BF84-364558AEE10B}" type="presOf" srcId="{C7CC6CE9-AF32-467A-B33B-5D29AEEFC869}" destId="{252B0D19-33C1-4E0D-B716-FC0FBACF75B4}" srcOrd="0" destOrd="0" presId="urn:microsoft.com/office/officeart/2009/3/layout/IncreasingArrowsProcess"/>
    <dgm:cxn modelId="{DC58FF21-9616-4752-8BEC-7C59440450DD}" srcId="{C1A7D1D7-904F-4580-BDEC-2B9EEB3EAB86}" destId="{ABBBD23E-710C-43EF-A0DF-AEF8F76E101C}" srcOrd="1" destOrd="0" parTransId="{FDD3D2A6-9215-4255-96BD-1AB892948111}" sibTransId="{9E39494D-1755-4BF5-BDDB-1BE688E94E77}"/>
    <dgm:cxn modelId="{7C8237CD-F65A-4FE6-B958-9A47E9A44B16}" type="presOf" srcId="{23B6D83A-1F9B-4738-AB95-AB25A5F59E46}" destId="{996AB1C9-4385-43DD-82A0-5D420180E826}" srcOrd="0" destOrd="3" presId="urn:microsoft.com/office/officeart/2009/3/layout/IncreasingArrowsProcess"/>
    <dgm:cxn modelId="{965BA68C-F744-49FE-B5A5-54773D4CDC96}" srcId="{2B818FBF-D02A-4FDC-AA0A-C827F25BE2BC}" destId="{F7D8070F-088A-48E1-9907-C4CA653127BF}" srcOrd="0" destOrd="0" parTransId="{5D28F9BA-C70A-4C62-AE93-3898993E07ED}" sibTransId="{0080B9C1-874F-47F7-BC32-D70C6EC75184}"/>
    <dgm:cxn modelId="{AD3620CF-B160-4522-9637-5BAA2E4D4890}" type="presParOf" srcId="{A645ED86-F439-4263-8834-E60F47B96FB0}" destId="{C5793531-1C42-4876-A923-02A8135FC6E2}" srcOrd="0" destOrd="0" presId="urn:microsoft.com/office/officeart/2009/3/layout/IncreasingArrowsProcess"/>
    <dgm:cxn modelId="{FB71A61A-69AB-4ED8-AA61-E554290D4E18}" type="presParOf" srcId="{A645ED86-F439-4263-8834-E60F47B96FB0}" destId="{741741EE-3094-44A6-AF3A-2347BAE7B109}" srcOrd="1" destOrd="0" presId="urn:microsoft.com/office/officeart/2009/3/layout/IncreasingArrowsProcess"/>
    <dgm:cxn modelId="{66263995-367F-4BE9-AE5B-BB38EAC62CBD}" type="presParOf" srcId="{A645ED86-F439-4263-8834-E60F47B96FB0}" destId="{A36AEA3C-AF63-4C8B-807B-7A34663BF9A1}" srcOrd="2" destOrd="0" presId="urn:microsoft.com/office/officeart/2009/3/layout/IncreasingArrowsProcess"/>
    <dgm:cxn modelId="{DB2538D2-9397-4D7C-9462-C0955FAC6855}" type="presParOf" srcId="{A645ED86-F439-4263-8834-E60F47B96FB0}" destId="{996AB1C9-4385-43DD-82A0-5D420180E826}" srcOrd="3" destOrd="0" presId="urn:microsoft.com/office/officeart/2009/3/layout/IncreasingArrowsProcess"/>
    <dgm:cxn modelId="{365B099E-7E88-4DF2-835D-0ACAE7D4F5AE}" type="presParOf" srcId="{A645ED86-F439-4263-8834-E60F47B96FB0}" destId="{B5925EF5-C0F6-4FA4-9D78-635D2B3CAF1B}" srcOrd="4" destOrd="0" presId="urn:microsoft.com/office/officeart/2009/3/layout/IncreasingArrowsProcess"/>
    <dgm:cxn modelId="{37AF5C63-98EA-4605-BAB9-EA1C4CC61C52}" type="presParOf" srcId="{A645ED86-F439-4263-8834-E60F47B96FB0}" destId="{C9988923-C9BD-462E-94FE-ED911AD2113E}" srcOrd="5" destOrd="0" presId="urn:microsoft.com/office/officeart/2009/3/layout/IncreasingArrowsProcess"/>
    <dgm:cxn modelId="{75E29462-D3C1-42C6-99C7-163AFCBC1C8C}" type="presParOf" srcId="{A645ED86-F439-4263-8834-E60F47B96FB0}" destId="{252B0D19-33C1-4E0D-B716-FC0FBACF75B4}" srcOrd="6" destOrd="0" presId="urn:microsoft.com/office/officeart/2009/3/layout/IncreasingArrowsProcess"/>
    <dgm:cxn modelId="{A755A4EE-DD3A-4A57-BB04-19D2A01256AA}" type="presParOf" srcId="{A645ED86-F439-4263-8834-E60F47B96FB0}" destId="{119CDCE6-239A-4EF2-B0B0-B98289FEB013}" srcOrd="7" destOrd="0" presId="urn:microsoft.com/office/officeart/2009/3/layout/IncreasingArrowsProcess"/>
    <dgm:cxn modelId="{3F0A2822-A5DD-4153-B197-1C38973C8101}" type="presParOf" srcId="{A645ED86-F439-4263-8834-E60F47B96FB0}" destId="{059B74E5-7221-4887-B229-255FEDCB49E8}" srcOrd="8" destOrd="0" presId="urn:microsoft.com/office/officeart/2009/3/layout/IncreasingArrowsProcess"/>
    <dgm:cxn modelId="{ED5DAF50-5061-46C5-8591-4E2C6F38C5F1}" type="presParOf" srcId="{A645ED86-F439-4263-8834-E60F47B96FB0}" destId="{C32EE21A-5A90-42C5-981B-2684AB586B19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3531-1C42-4876-A923-02A8135FC6E2}">
      <dsp:nvSpPr>
        <dsp:cNvPr id="0" name=""/>
        <dsp:cNvSpPr/>
      </dsp:nvSpPr>
      <dsp:spPr>
        <a:xfrm>
          <a:off x="630565" y="50341"/>
          <a:ext cx="6739868" cy="9801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56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Scheduling</a:t>
          </a:r>
        </a:p>
      </dsp:txBody>
      <dsp:txXfrm>
        <a:off x="630565" y="295382"/>
        <a:ext cx="6494827" cy="490083"/>
      </dsp:txXfrm>
    </dsp:sp>
    <dsp:sp modelId="{741741EE-3094-44A6-AF3A-2347BAE7B109}">
      <dsp:nvSpPr>
        <dsp:cNvPr id="0" name=""/>
        <dsp:cNvSpPr/>
      </dsp:nvSpPr>
      <dsp:spPr>
        <a:xfrm>
          <a:off x="630565" y="804925"/>
          <a:ext cx="1245662" cy="1799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Select Case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Send Scheduling Letter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Call Contractor within 15 days of receipt of letter</a:t>
          </a:r>
        </a:p>
      </dsp:txBody>
      <dsp:txXfrm>
        <a:off x="630565" y="804925"/>
        <a:ext cx="1245662" cy="1799741"/>
      </dsp:txXfrm>
    </dsp:sp>
    <dsp:sp modelId="{A36AEA3C-AF63-4C8B-807B-7A34663BF9A1}">
      <dsp:nvSpPr>
        <dsp:cNvPr id="0" name=""/>
        <dsp:cNvSpPr/>
      </dsp:nvSpPr>
      <dsp:spPr>
        <a:xfrm>
          <a:off x="1876093" y="377189"/>
          <a:ext cx="5494340" cy="9801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56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Desk Audit</a:t>
          </a:r>
        </a:p>
      </dsp:txBody>
      <dsp:txXfrm>
        <a:off x="1876093" y="622230"/>
        <a:ext cx="5249299" cy="490083"/>
      </dsp:txXfrm>
    </dsp:sp>
    <dsp:sp modelId="{996AB1C9-4385-43DD-82A0-5D420180E826}">
      <dsp:nvSpPr>
        <dsp:cNvPr id="0" name=""/>
        <dsp:cNvSpPr/>
      </dsp:nvSpPr>
      <dsp:spPr>
        <a:xfrm>
          <a:off x="1876093" y="1131773"/>
          <a:ext cx="1245662" cy="1799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Review AAP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Inclusion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Acceptability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Set Onsite Date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Create Onsite plan and  Interview Plan</a:t>
          </a:r>
        </a:p>
      </dsp:txBody>
      <dsp:txXfrm>
        <a:off x="1876093" y="1131773"/>
        <a:ext cx="1245662" cy="1799741"/>
      </dsp:txXfrm>
    </dsp:sp>
    <dsp:sp modelId="{B5925EF5-C0F6-4FA4-9D78-635D2B3CAF1B}">
      <dsp:nvSpPr>
        <dsp:cNvPr id="0" name=""/>
        <dsp:cNvSpPr/>
      </dsp:nvSpPr>
      <dsp:spPr>
        <a:xfrm>
          <a:off x="3121621" y="704037"/>
          <a:ext cx="4248813" cy="9801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56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Onsite</a:t>
          </a:r>
        </a:p>
      </dsp:txBody>
      <dsp:txXfrm>
        <a:off x="3121621" y="949078"/>
        <a:ext cx="4003772" cy="490083"/>
      </dsp:txXfrm>
    </dsp:sp>
    <dsp:sp modelId="{C9988923-C9BD-462E-94FE-ED911AD2113E}">
      <dsp:nvSpPr>
        <dsp:cNvPr id="0" name=""/>
        <dsp:cNvSpPr/>
      </dsp:nvSpPr>
      <dsp:spPr>
        <a:xfrm>
          <a:off x="3121621" y="1458621"/>
          <a:ext cx="1245662" cy="1799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Entrance Conference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Facility Inspection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Interviews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Supplemental Data Requests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Update SCER and Chronology Log</a:t>
          </a:r>
        </a:p>
      </dsp:txBody>
      <dsp:txXfrm>
        <a:off x="3121621" y="1458621"/>
        <a:ext cx="1245662" cy="1799741"/>
      </dsp:txXfrm>
    </dsp:sp>
    <dsp:sp modelId="{252B0D19-33C1-4E0D-B716-FC0FBACF75B4}">
      <dsp:nvSpPr>
        <dsp:cNvPr id="0" name=""/>
        <dsp:cNvSpPr/>
      </dsp:nvSpPr>
      <dsp:spPr>
        <a:xfrm>
          <a:off x="4367822" y="1011595"/>
          <a:ext cx="3002611" cy="9801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56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Offsite</a:t>
          </a:r>
        </a:p>
      </dsp:txBody>
      <dsp:txXfrm>
        <a:off x="4367822" y="1256636"/>
        <a:ext cx="2757570" cy="490083"/>
      </dsp:txXfrm>
    </dsp:sp>
    <dsp:sp modelId="{119CDCE6-239A-4EF2-B0B0-B98289FEB013}">
      <dsp:nvSpPr>
        <dsp:cNvPr id="0" name=""/>
        <dsp:cNvSpPr/>
      </dsp:nvSpPr>
      <dsp:spPr>
        <a:xfrm>
          <a:off x="4343401" y="1752605"/>
          <a:ext cx="1398069" cy="1799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Analyze Data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Determine </a:t>
          </a:r>
          <a:r>
            <a:rPr lang="en-US" sz="1200" kern="1200" dirty="0" smtClean="0">
              <a:latin typeface="+mj-lt"/>
              <a:cs typeface="Times New Roman" panose="02020603050405020304" pitchFamily="18" charset="0"/>
            </a:rPr>
            <a:t>Compliance</a:t>
          </a:r>
          <a:endParaRPr lang="en-US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4343401" y="1752605"/>
        <a:ext cx="1398069" cy="1799741"/>
      </dsp:txXfrm>
    </dsp:sp>
    <dsp:sp modelId="{059B74E5-7221-4887-B229-255FEDCB49E8}">
      <dsp:nvSpPr>
        <dsp:cNvPr id="0" name=""/>
        <dsp:cNvSpPr/>
      </dsp:nvSpPr>
      <dsp:spPr>
        <a:xfrm>
          <a:off x="5613350" y="1357732"/>
          <a:ext cx="1757083" cy="9801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56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Resolution</a:t>
          </a:r>
        </a:p>
      </dsp:txBody>
      <dsp:txXfrm>
        <a:off x="5613350" y="1602773"/>
        <a:ext cx="1512042" cy="490083"/>
      </dsp:txXfrm>
    </dsp:sp>
    <dsp:sp modelId="{C32EE21A-5A90-42C5-981B-2684AB586B19}">
      <dsp:nvSpPr>
        <dsp:cNvPr id="0" name=""/>
        <dsp:cNvSpPr/>
      </dsp:nvSpPr>
      <dsp:spPr>
        <a:xfrm>
          <a:off x="5613350" y="2112317"/>
          <a:ext cx="1245662" cy="1799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cs typeface="Times New Roman" panose="02020603050405020304" pitchFamily="18" charset="0"/>
            </a:rPr>
            <a:t>Prepare Closure </a:t>
          </a:r>
          <a:r>
            <a:rPr lang="en-US" sz="1200" kern="1200" dirty="0" smtClean="0">
              <a:latin typeface="+mj-lt"/>
              <a:cs typeface="Times New Roman" panose="02020603050405020304" pitchFamily="18" charset="0"/>
            </a:rPr>
            <a:t>Documents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  <a:cs typeface="Times New Roman" panose="02020603050405020304" pitchFamily="18" charset="0"/>
            </a:rPr>
            <a:t>- Notice of Review Completion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  <a:cs typeface="Times New Roman" panose="02020603050405020304" pitchFamily="18" charset="0"/>
            </a:rPr>
            <a:t>or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  <a:cs typeface="Times New Roman" panose="02020603050405020304" pitchFamily="18" charset="0"/>
            </a:rPr>
            <a:t>- Notice of Violation</a:t>
          </a:r>
          <a:endParaRPr lang="en-US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5613350" y="2112317"/>
        <a:ext cx="1245662" cy="179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9C686D4-0382-4E68-A675-A01A6F1345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C35FB9-4543-41EA-8858-F9AC2582D3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903D07-D5B4-448C-999F-909143284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E39070-757E-4117-B277-00D8D5627F6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="" xmlns:a16="http://schemas.microsoft.com/office/drawing/2014/main" id="{84BA917A-0CAE-4366-81AA-7269B45D6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OFCCP’s What to Expect During a Compliance Review</a:t>
            </a:r>
          </a:p>
        </p:txBody>
      </p:sp>
    </p:spTree>
    <p:extLst>
      <p:ext uri="{BB962C8B-B14F-4D97-AF65-F5344CB8AC3E}">
        <p14:creationId xmlns:p14="http://schemas.microsoft.com/office/powerpoint/2010/main" val="201738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94" tIns="0" rIns="19594" bIns="0" numCol="1" anchor="t" anchorCtr="0" compatLnSpc="1">
            <a:prstTxWarp prst="textNoShape">
              <a:avLst/>
            </a:prstTxWarp>
          </a:bodyPr>
          <a:lstStyle>
            <a:lvl1pPr defTabSz="940627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94" tIns="0" rIns="19594" bIns="0" numCol="1" anchor="t" anchorCtr="0" compatLnSpc="1">
            <a:prstTxWarp prst="textNoShape">
              <a:avLst/>
            </a:prstTxWarp>
          </a:bodyPr>
          <a:lstStyle>
            <a:lvl1pPr algn="r" defTabSz="940627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4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1" y="4416426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7" tIns="47354" rIns="94707" bIns="47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94" tIns="0" rIns="19594" bIns="0" numCol="1" anchor="b" anchorCtr="0" compatLnSpc="1">
            <a:prstTxWarp prst="textNoShape">
              <a:avLst/>
            </a:prstTxWarp>
          </a:bodyPr>
          <a:lstStyle>
            <a:lvl1pPr defTabSz="940627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94" tIns="0" rIns="19594" bIns="0" numCol="1" anchor="b" anchorCtr="0" compatLnSpc="1">
            <a:prstTxWarp prst="textNoShape">
              <a:avLst/>
            </a:prstTxWarp>
          </a:bodyPr>
          <a:lstStyle>
            <a:lvl1pPr algn="r" defTabSz="940627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CDE96A-083C-428E-9B52-A4D49E9DCC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506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DE96A-083C-428E-9B52-A4D49E9DCC8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4178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4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5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5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14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73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24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4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8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DE96A-083C-428E-9B52-A4D49E9DCC8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58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9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9395" name="Notes Placeholder 2"/>
          <p:cNvSpPr>
            <a:spLocks noGrp="1"/>
          </p:cNvSpPr>
          <p:nvPr>
            <p:ph type="body" idx="1"/>
          </p:nvPr>
        </p:nvSpPr>
        <p:spPr>
          <a:xfrm>
            <a:off x="935041" y="4416426"/>
            <a:ext cx="5140325" cy="4340961"/>
          </a:xfrm>
          <a:noFill/>
        </p:spPr>
        <p:txBody>
          <a:bodyPr/>
          <a:lstStyle/>
          <a:p>
            <a:pPr defTabSz="9230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6DDB9-EC9B-41FA-AE9C-E7BCCF5ED2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5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06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9937" indent="-288438" defTabSz="9406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751" indent="-230751" defTabSz="9406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5250" indent="-230751" defTabSz="9406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6750" indent="-230751" defTabSz="9406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8250" indent="-230751" defTabSz="94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9750" indent="-230751" defTabSz="94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1250" indent="-230751" defTabSz="94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2749" indent="-230751" defTabSz="94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7DE96D7A-4FC1-4C79-9BA9-51AEDA7F36A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3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6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40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D4716-639B-4B89-83EC-45D01322D1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5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B2AF-CE83-48F4-B5FA-081B958F44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9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F28B-9414-47C2-9CE8-D7D427EC1C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66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FB47-E955-41F3-BCB5-9BD15AB2A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09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EC05-29BD-48FC-9B0E-05E4DF5E9A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81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 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2713"/>
            <a:ext cx="8636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6248400"/>
            <a:ext cx="3886200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1722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  <a:defRPr sz="2800">
                <a:latin typeface="Times New Roman" panose="02020603050405020304" pitchFamily="18" charset="0"/>
                <a:cs typeface="Times New Roman" pitchFamily="18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Ø"/>
              <a:defRPr sz="2400">
                <a:latin typeface="Times New Roman" panose="02020603050405020304" pitchFamily="18" charset="0"/>
                <a:cs typeface="Times New Roman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6838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6838"/>
            <a:ext cx="2895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964" y="6266729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FC6F044-0CB6-4754-9B4C-F944A31E7B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219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Equ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05256" y="2011680"/>
            <a:ext cx="3566160" cy="4211046"/>
          </a:xfrm>
        </p:spPr>
        <p:txBody>
          <a:bodyPr>
            <a:normAutofit/>
          </a:bodyPr>
          <a:lstStyle>
            <a:lvl1pPr marL="173831" indent="-173831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900"/>
              </a:spcAft>
              <a:buClr>
                <a:srgbClr val="CA5C02"/>
              </a:buClr>
              <a:buFont typeface="Wingdings" panose="05000000000000000000" pitchFamily="2" charset="2"/>
              <a:buChar char="v"/>
              <a:defRPr lang="en-US" sz="2400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900"/>
              </a:spcAft>
              <a:buClr>
                <a:srgbClr val="CA5C02"/>
              </a:buClr>
              <a:buFont typeface="Arial" panose="020B0604020202020204" pitchFamily="34" charset="0"/>
              <a:buChar char="•"/>
              <a:defRPr lang="en-US" sz="2400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1969" indent="-169069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900"/>
              </a:spcAft>
              <a:buClr>
                <a:srgbClr val="CA5C02"/>
              </a:buClr>
              <a:buFont typeface="Arial" panose="020B0604020202020204" pitchFamily="34" charset="0"/>
              <a:buChar char="•"/>
              <a:defRPr lang="en-US" sz="2400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734306" y="2011680"/>
            <a:ext cx="3566160" cy="4211046"/>
          </a:xfrm>
        </p:spPr>
        <p:txBody>
          <a:bodyPr>
            <a:normAutofit/>
          </a:bodyPr>
          <a:lstStyle>
            <a:lvl1pPr marL="173831" indent="-173831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900"/>
              </a:spcAft>
              <a:buClr>
                <a:srgbClr val="CA5C02"/>
              </a:buClr>
              <a:buFont typeface="Wingdings" panose="05000000000000000000" pitchFamily="2" charset="2"/>
              <a:buChar char="v"/>
              <a:defRPr lang="en-US" sz="2400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900"/>
              </a:spcAft>
              <a:buClr>
                <a:srgbClr val="CA5C02"/>
              </a:buClr>
              <a:buFont typeface="Arial" panose="020B0604020202020204" pitchFamily="34" charset="0"/>
              <a:buChar char="•"/>
              <a:defRPr lang="en-US" sz="2400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1969" indent="-169069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900"/>
              </a:spcAft>
              <a:buClr>
                <a:srgbClr val="CA5C02"/>
              </a:buClr>
              <a:buFont typeface="Arial" panose="020B0604020202020204" pitchFamily="34" charset="0"/>
              <a:buChar char="•"/>
              <a:defRPr lang="en-US" sz="2400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77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549914" y="105861"/>
            <a:ext cx="594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z="135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 sz="13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4" y="108389"/>
            <a:ext cx="594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z="1350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 sz="1350" dirty="0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6" name="5-Point Star 5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7" name="Rectangle 3"/>
          <p:cNvSpPr>
            <a:spLocks noChangeAspect="1" noChangeArrowheads="1"/>
          </p:cNvSpPr>
          <p:nvPr userDrawn="1"/>
        </p:nvSpPr>
        <p:spPr bwMode="auto">
          <a:xfrm>
            <a:off x="5968207" y="6298293"/>
            <a:ext cx="1937069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25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825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C9D1AE8-142E-4CE2-A8EC-223CC206B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1" y="463929"/>
            <a:ext cx="6796313" cy="1255864"/>
          </a:xfrm>
        </p:spPr>
        <p:txBody>
          <a:bodyPr anchor="t">
            <a:normAutofit/>
          </a:bodyPr>
          <a:lstStyle>
            <a:lvl1pPr algn="l">
              <a:defRPr sz="27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FAFF718-8C9C-4B3F-A9DD-06408FF8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1" y="1911352"/>
            <a:ext cx="785905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1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2BA-5601-4CA2-BFD7-D375ABE504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7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199"/>
            <a:ext cx="8229600" cy="617220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609600" y="6019800"/>
            <a:ext cx="777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3538" y="304800"/>
            <a:ext cx="8323262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10" descr="Colo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63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352800" y="1030288"/>
            <a:ext cx="5029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1000" y="1143000"/>
            <a:ext cx="4191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6275" y="6134100"/>
            <a:ext cx="749935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6275" y="6265863"/>
            <a:ext cx="38195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259CC05-3BB8-4E1C-A986-25448BDFB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05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7DA5-D088-4D26-9905-33EF92EE34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12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57199"/>
            <a:ext cx="8229600" cy="617220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0944764-CD3C-4186-908D-472B861C059D}" type="datetime1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defRPr/>
              </a:pPr>
              <a:t>1/21/20</a:t>
            </a:fld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4B17CA-C076-422A-94EF-62D852B0F8A6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6019800"/>
            <a:ext cx="777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3538" y="304800"/>
            <a:ext cx="8323262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524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2" descr="Colo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63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352800" y="1030288"/>
            <a:ext cx="5029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1143000"/>
            <a:ext cx="4191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6275" y="6134100"/>
            <a:ext cx="749935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275" y="6265863"/>
            <a:ext cx="38195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24375" y="6134100"/>
            <a:ext cx="4038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Developed by Division of Policy, Planning and Program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C4F9-AEC4-4363-A5CD-B85E56D4BD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592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57199"/>
            <a:ext cx="8229600" cy="617220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E581F0-A55F-4A96-8D98-9D96AA5FAB49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09600" y="6019800"/>
            <a:ext cx="777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3538" y="304800"/>
            <a:ext cx="8323262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1524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 descr="Colo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63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352800" y="1030288"/>
            <a:ext cx="5029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1143000"/>
            <a:ext cx="4191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275" y="6134100"/>
            <a:ext cx="749935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6275" y="6265863"/>
            <a:ext cx="38195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24375" y="6134100"/>
            <a:ext cx="4038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Developed by Division of Policy, Planning and Program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C665-8DA9-46E1-AAD8-A43E6B5953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50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199"/>
            <a:ext cx="8229600" cy="617220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609600" y="6019800"/>
            <a:ext cx="777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3538" y="304800"/>
            <a:ext cx="8323262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10" descr="Colo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63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352800" y="1030288"/>
            <a:ext cx="5029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1000" y="1143000"/>
            <a:ext cx="4191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6275" y="6134100"/>
            <a:ext cx="749935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6275" y="6265863"/>
            <a:ext cx="38195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3E8FFEC-A412-473F-A7F8-132A5A9B15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57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1615-B532-40ED-B73B-D2A0AD9DFE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28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4522-AAAA-48E8-8B51-40E9F31C1A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6AC-C5E3-41AC-A868-DA29C25CFB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80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6AE3-F491-4E7C-A3E5-C9EA786104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263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9CB1-AFB9-4138-82B6-C75C683A7F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515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CE77-482C-44FF-9946-E3ACD57890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16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 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2713"/>
            <a:ext cx="8636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6248400"/>
            <a:ext cx="3886200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172200" cy="609600"/>
          </a:xfrm>
        </p:spPr>
        <p:txBody>
          <a:bodyPr>
            <a:noAutofit/>
          </a:bodyPr>
          <a:lstStyle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6838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6838"/>
            <a:ext cx="2895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6838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F25678E-3596-4519-82E0-442777841F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91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9859-3215-4BCC-8A05-25C5160684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075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57199"/>
            <a:ext cx="8229600" cy="617220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5681545-E4ED-4FE9-9553-8ADF6F42488B}" type="datetime1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defRPr/>
              </a:pPr>
              <a:t>1/21/20</a:t>
            </a:fld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48486D-9727-4C80-ADBA-159CB0695958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6019800"/>
            <a:ext cx="777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3538" y="304800"/>
            <a:ext cx="8323262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524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2" descr="Colo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63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352800" y="1030288"/>
            <a:ext cx="5029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1143000"/>
            <a:ext cx="4191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6275" y="6134100"/>
            <a:ext cx="749935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275" y="6265863"/>
            <a:ext cx="38195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24375" y="6134100"/>
            <a:ext cx="4038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Developed by Division of Policy, Planning and Program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9F0E-EF64-4257-8002-D277C58E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78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57199"/>
            <a:ext cx="8229600" cy="617220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77BC9E-625B-47B8-8A44-BD5544FF8213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09600" y="6019800"/>
            <a:ext cx="777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3538" y="304800"/>
            <a:ext cx="8323262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1524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 descr="Colo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63"/>
            <a:ext cx="19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352800" y="1030288"/>
            <a:ext cx="5029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1143000"/>
            <a:ext cx="4191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275" y="6134100"/>
            <a:ext cx="749935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6275" y="6265863"/>
            <a:ext cx="38195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24375" y="6134100"/>
            <a:ext cx="4038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Developed by Division of Policy, Planning and Program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A4CB-A659-4132-A033-1B7EA41262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59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E503-49BA-4C9C-A62D-C7D004DF7A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69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3F3E-C103-4B06-AD9F-E680767D6A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330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Labor OFCCP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E7AB-865C-4BB2-9FF5-EB28ED521D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7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089E-BD6A-45E5-B93B-C1D2087C21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334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597798-C6BD-4069-BCB0-D88814CBAB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6" r:id="rId1"/>
    <p:sldLayoutId id="2147488407" r:id="rId2"/>
    <p:sldLayoutId id="2147488408" r:id="rId3"/>
    <p:sldLayoutId id="2147488409" r:id="rId4"/>
    <p:sldLayoutId id="2147488410" r:id="rId5"/>
    <p:sldLayoutId id="2147488411" r:id="rId6"/>
    <p:sldLayoutId id="2147488412" r:id="rId7"/>
    <p:sldLayoutId id="2147488413" r:id="rId8"/>
    <p:sldLayoutId id="2147488358" r:id="rId9"/>
    <p:sldLayoutId id="2147488414" r:id="rId10"/>
    <p:sldLayoutId id="2147488415" r:id="rId11"/>
    <p:sldLayoutId id="2147488416" r:id="rId12"/>
    <p:sldLayoutId id="2147488935" r:id="rId13"/>
    <p:sldLayoutId id="21474889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D42C9C-1121-47BE-9C72-BB5640306C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35" r:id="rId1"/>
    <p:sldLayoutId id="2147488836" r:id="rId2"/>
    <p:sldLayoutId id="2147488837" r:id="rId3"/>
    <p:sldLayoutId id="2147488838" r:id="rId4"/>
    <p:sldLayoutId id="2147488839" r:id="rId5"/>
    <p:sldLayoutId id="2147488840" r:id="rId6"/>
    <p:sldLayoutId id="2147488841" r:id="rId7"/>
    <p:sldLayoutId id="2147488842" r:id="rId8"/>
    <p:sldLayoutId id="2147488397" r:id="rId9"/>
    <p:sldLayoutId id="2147488843" r:id="rId10"/>
    <p:sldLayoutId id="2147488844" r:id="rId11"/>
    <p:sldLayoutId id="21474888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dol.gov/ofcc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AD8096-862D-AF4F-AC27-A7D8EE090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13523" y="0"/>
            <a:ext cx="4330478" cy="6858000"/>
          </a:xfrm>
          <a:prstGeom prst="rect">
            <a:avLst/>
          </a:prstGeom>
          <a:solidFill>
            <a:srgbClr val="262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450" y="1105195"/>
            <a:ext cx="3708786" cy="165040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Dialogue with OFCCP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98C7AB-125C-7D4F-BE4D-6D96BC588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018" y="341896"/>
            <a:ext cx="3482723" cy="34827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9B75190-C36B-7C4E-ADDA-A829EE00E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4868401" y="0"/>
            <a:ext cx="8399" cy="7315200"/>
          </a:xfrm>
          <a:prstGeom prst="line">
            <a:avLst/>
          </a:prstGeom>
          <a:ln w="76200">
            <a:solidFill>
              <a:srgbClr val="047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smiling little person sitting in front of a computer in a conference room.">
            <a:extLst>
              <a:ext uri="{FF2B5EF4-FFF2-40B4-BE49-F238E27FC236}">
                <a16:creationId xmlns:a16="http://schemas.microsoft.com/office/drawing/2014/main" xmlns="" id="{9AD4860D-09C1-944B-915F-B6BCD115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4" r="23151"/>
          <a:stretch/>
        </p:blipFill>
        <p:spPr>
          <a:xfrm>
            <a:off x="-2225528" y="-25702"/>
            <a:ext cx="7039050" cy="7114692"/>
          </a:xfrm>
          <a:prstGeom prst="rect">
            <a:avLst/>
          </a:prstGeom>
        </p:spPr>
      </p:pic>
      <p:pic>
        <p:nvPicPr>
          <p:cNvPr id="10" name="Picture 9" descr="Disability:IN logo with the tagline: &quot;Your business partner for disability inclusion.&quot;">
            <a:extLst>
              <a:ext uri="{FF2B5EF4-FFF2-40B4-BE49-F238E27FC236}">
                <a16:creationId xmlns:a16="http://schemas.microsoft.com/office/drawing/2014/main" xmlns="" id="{2F0DB394-B4A7-7447-9175-D0ACCE3E2C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130" y="4778829"/>
            <a:ext cx="2255327" cy="8931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1132" y="3003543"/>
            <a:ext cx="3988740" cy="982993"/>
          </a:xfrm>
        </p:spPr>
        <p:txBody>
          <a:bodyPr>
            <a:normAutofit/>
          </a:bodyPr>
          <a:lstStyle/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Recruitment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6532CB-225D-9146-B95C-54569B44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Elements to consider when conducting your assessment: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Number of Referrals and Hires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Long-Term Goals</a:t>
            </a:r>
            <a:endParaRPr lang="en-US" sz="28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6532CB-225D-9146-B95C-54569B44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Location where applicants apply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Location where interviews occur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Copies of application(s)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Copies of onboarding forms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Copies of screening questions and interview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Self-Identification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6532CB-225D-9146-B95C-54569B44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33" y="2376095"/>
            <a:ext cx="7338060" cy="31546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Form CC-305</a:t>
            </a:r>
          </a:p>
          <a:p>
            <a:r>
              <a:rPr lang="en-US" dirty="0" smtClean="0">
                <a:latin typeface="+mn-lt"/>
              </a:rPr>
              <a:t>Invitation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Applicants 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Employees</a:t>
            </a:r>
          </a:p>
          <a:p>
            <a:r>
              <a:rPr lang="en-US" dirty="0" smtClean="0">
                <a:latin typeface="+mn-lt"/>
              </a:rPr>
              <a:t>Maintaining the Form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Accommodation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31043" y="1938410"/>
            <a:ext cx="3567113" cy="4211637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Policy or Practice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Procedures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Interviews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Documentation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1749"/>
            <a:ext cx="3039774" cy="19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457200"/>
            <a:ext cx="61722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Practices for Building 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Inclusive Work 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6532CB-225D-9146-B95C-54569B44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Centralized Reasonable Accommodations</a:t>
            </a:r>
          </a:p>
          <a:p>
            <a:r>
              <a:rPr lang="en-US" dirty="0" smtClean="0">
                <a:latin typeface="+mn-lt"/>
              </a:rPr>
              <a:t>Top Leadership Support of Disability Inclusion</a:t>
            </a:r>
          </a:p>
          <a:p>
            <a:r>
              <a:rPr lang="en-US" dirty="0" smtClean="0">
                <a:latin typeface="+mn-lt"/>
              </a:rPr>
              <a:t>Coordination with State and Local Rehabilitation Agencies</a:t>
            </a:r>
          </a:p>
          <a:p>
            <a:r>
              <a:rPr lang="en-US" dirty="0" smtClean="0">
                <a:latin typeface="+mn-lt"/>
              </a:rPr>
              <a:t>Accessible Recruiting Tools</a:t>
            </a:r>
          </a:p>
          <a:p>
            <a:r>
              <a:rPr lang="en-US" dirty="0" smtClean="0">
                <a:latin typeface="+mn-lt"/>
              </a:rPr>
              <a:t>Flexible Work Policies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6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466623"/>
            <a:ext cx="7337822" cy="2717711"/>
          </a:xfrm>
        </p:spPr>
      </p:pic>
    </p:spTree>
    <p:extLst>
      <p:ext uri="{BB962C8B-B14F-4D97-AF65-F5344CB8AC3E}">
        <p14:creationId xmlns:p14="http://schemas.microsoft.com/office/powerpoint/2010/main" val="17717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7287" y="2865565"/>
            <a:ext cx="8490857" cy="113157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9584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91DD40-2557-4B97-A362-CA3F73EFB233}"/>
              </a:ext>
            </a:extLst>
          </p:cNvPr>
          <p:cNvSpPr txBox="1"/>
          <p:nvPr/>
        </p:nvSpPr>
        <p:spPr>
          <a:xfrm>
            <a:off x="914400" y="2054180"/>
            <a:ext cx="239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AskEARN.org</a:t>
            </a:r>
          </a:p>
        </p:txBody>
      </p:sp>
      <p:pic>
        <p:nvPicPr>
          <p:cNvPr id="4" name="Picture 3" descr="EARN Logo (says words Advancing Workforce Diversity)" title="EARN Logo">
            <a:extLst>
              <a:ext uri="{FF2B5EF4-FFF2-40B4-BE49-F238E27FC236}">
                <a16:creationId xmlns="" xmlns:a16="http://schemas.microsoft.com/office/drawing/2014/main" id="{497A0BF0-074E-49ED-8C28-4ED54A77AF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90600"/>
            <a:ext cx="2917180" cy="919499"/>
          </a:xfrm>
          <a:prstGeom prst="rect">
            <a:avLst/>
          </a:prstGeom>
        </p:spPr>
      </p:pic>
      <p:pic>
        <p:nvPicPr>
          <p:cNvPr id="9" name="Picture 8" descr="Inclusion@Work Wheel. Has seven segments indicating seven components of a disability-inclusive workplace:&#10;&#10;Lead the Way: Inclusive Business Culture&#10;&#10;Build the Pipeline: Outreach &amp; Recruitment&#10;&#10;Hire (&amp; Keep) the Best: Talent Acquisition &amp; Retention Processes&#10;&#10;Ensure Productivity: Reasonable Accommodations&#10;&#10;Communicate: External &amp; Internal Communication of Company Policies &amp; Practices&#10;&#10;Be Tech Savvy: Accessible Information &amp; Communication Technology&#10;&#10;Grow Success: Accountability &amp; Continuous Improvement Systems">
            <a:extLst>
              <a:ext uri="{FF2B5EF4-FFF2-40B4-BE49-F238E27FC236}">
                <a16:creationId xmlns="" xmlns:a16="http://schemas.microsoft.com/office/drawing/2014/main" id="{D893D2D8-B0D5-4203-936A-ECE510D02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4" t="6972" r="5974" b="6124"/>
          <a:stretch/>
        </p:blipFill>
        <p:spPr>
          <a:xfrm>
            <a:off x="2628600" y="1144507"/>
            <a:ext cx="5140689" cy="5103893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4CC3777-8B19-47D9-8D70-723BF6A6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Inclusion@Work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5BBE5-8637-4227-A8D0-E9FDE895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Mental Health Toolkit </a:t>
            </a:r>
          </a:p>
        </p:txBody>
      </p:sp>
      <p:pic>
        <p:nvPicPr>
          <p:cNvPr id="5" name="Content Placeholder 4" descr="Graphic showing the &quot;4 A's&quot; of a mental-health friendly workplace, which are:&#10;&#10;1. Build AWARENESS and a Supportive Culture&#10;2. Provide ACCOMMODATIONS to Employees&#10;3. Offer Employee ASSISTANCE&#10;4. Ensure ACCESS to Treatment">
            <a:extLst>
              <a:ext uri="{FF2B5EF4-FFF2-40B4-BE49-F238E27FC236}">
                <a16:creationId xmlns="" xmlns:a16="http://schemas.microsoft.com/office/drawing/2014/main" id="{0D15CE17-371F-4509-B8D2-F1333CBF5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490576"/>
            <a:ext cx="7162800" cy="4230691"/>
          </a:xfrm>
        </p:spPr>
      </p:pic>
    </p:spTree>
    <p:extLst>
      <p:ext uri="{BB962C8B-B14F-4D97-AF65-F5344CB8AC3E}">
        <p14:creationId xmlns:p14="http://schemas.microsoft.com/office/powerpoint/2010/main" val="12670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D51F11-A19A-47F1-B58F-56469B17C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64851" y="533400"/>
            <a:ext cx="1641375" cy="1419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0DB601-770B-4ABC-B70B-AABBB3CBA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52800" y="4855972"/>
            <a:ext cx="4953425" cy="13924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D6FF7E-F9B6-4AD5-AAA1-1F4E06B1E499}"/>
              </a:ext>
            </a:extLst>
          </p:cNvPr>
          <p:cNvSpPr txBox="1"/>
          <p:nvPr/>
        </p:nvSpPr>
        <p:spPr>
          <a:xfrm>
            <a:off x="3032929" y="5649966"/>
            <a:ext cx="479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AskJAN.org   1-800-526-7234  </a:t>
            </a:r>
          </a:p>
        </p:txBody>
      </p:sp>
      <p:pic>
        <p:nvPicPr>
          <p:cNvPr id="10" name="Picture 9" descr="Image of JAN website home page">
            <a:extLst>
              <a:ext uri="{FF2B5EF4-FFF2-40B4-BE49-F238E27FC236}">
                <a16:creationId xmlns="" xmlns:a16="http://schemas.microsoft.com/office/drawing/2014/main" id="{F87C1685-AE45-4467-BC2F-7E2CA50F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74" y="990600"/>
            <a:ext cx="6743700" cy="4495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04634775-5D08-4D89-884B-2B4A3277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</a:t>
            </a:r>
          </a:p>
        </p:txBody>
      </p:sp>
    </p:spTree>
    <p:extLst>
      <p:ext uri="{BB962C8B-B14F-4D97-AF65-F5344CB8AC3E}">
        <p14:creationId xmlns:p14="http://schemas.microsoft.com/office/powerpoint/2010/main" val="31407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-1523616" y="0"/>
            <a:ext cx="1218894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48" y="3195440"/>
            <a:ext cx="6949328" cy="4671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OFCCP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0449769-C89C-48A9-A023-B3E62411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7" y="3894728"/>
            <a:ext cx="8299453" cy="936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Arial Black" panose="020B0604020202020204" pitchFamily="34" charset="0"/>
              </a:rPr>
              <a:t>Presenter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Tina Williams, Esq., Deputy Director OFCCP</a:t>
            </a:r>
          </a:p>
        </p:txBody>
      </p:sp>
    </p:spTree>
    <p:extLst>
      <p:ext uri="{BB962C8B-B14F-4D97-AF65-F5344CB8AC3E}">
        <p14:creationId xmlns:p14="http://schemas.microsoft.com/office/powerpoint/2010/main" val="7498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7287" y="2865565"/>
            <a:ext cx="8490857" cy="113157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636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+mj-lt"/>
              </a:rPr>
              <a:t>Contact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54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</a:rPr>
              <a:t>Call your nearest District or Regional office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n-lt"/>
              </a:rPr>
              <a:t>Help </a:t>
            </a:r>
            <a:r>
              <a:rPr lang="en-US" dirty="0">
                <a:latin typeface="+mn-lt"/>
              </a:rPr>
              <a:t>Desk:  	</a:t>
            </a:r>
            <a:r>
              <a:rPr lang="en-US" b="1" dirty="0" smtClean="0">
                <a:latin typeface="+mn-lt"/>
              </a:rPr>
              <a:t>1-800-397-6251 </a:t>
            </a:r>
            <a:endParaRPr lang="en-US" b="1" dirty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en-US" sz="3200" b="1" dirty="0">
                <a:latin typeface="+mn-lt"/>
              </a:rPr>
              <a:t>    </a:t>
            </a:r>
            <a:r>
              <a:rPr lang="en-US" sz="3200" dirty="0">
                <a:latin typeface="+mn-lt"/>
              </a:rPr>
              <a:t>TTY:   </a:t>
            </a:r>
            <a:r>
              <a:rPr lang="en-US" sz="3200" b="1" dirty="0">
                <a:latin typeface="+mn-lt"/>
              </a:rPr>
              <a:t>		</a:t>
            </a:r>
            <a:r>
              <a:rPr lang="en-US" sz="3200" b="1" dirty="0" smtClean="0">
                <a:latin typeface="+mn-lt"/>
              </a:rPr>
              <a:t>1-877-889-5627</a:t>
            </a:r>
            <a:endParaRPr lang="en-US" sz="3200" b="1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n-lt"/>
              </a:rPr>
              <a:t>OFCCP Website</a:t>
            </a:r>
            <a:r>
              <a:rPr lang="en-US" dirty="0">
                <a:latin typeface="+mn-lt"/>
              </a:rPr>
              <a:t>: </a:t>
            </a:r>
            <a:r>
              <a:rPr lang="en-US" b="1" dirty="0">
                <a:latin typeface="+mn-lt"/>
                <a:hlinkClick r:id="rId3"/>
              </a:rPr>
              <a:t>www.dol.gov/ofccp</a:t>
            </a:r>
            <a:endParaRPr lang="en-US" b="1" dirty="0">
              <a:latin typeface="+mn-lt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172200" cy="6096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+mj-lt"/>
              </a:rPr>
              <a:t>Agenda</a:t>
            </a:r>
          </a:p>
        </p:txBody>
      </p:sp>
      <p:sp>
        <p:nvSpPr>
          <p:cNvPr id="59187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2259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+mn-lt"/>
              </a:rPr>
              <a:t>Workplace Inclusion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+mn-lt"/>
              </a:rPr>
              <a:t>Focused Reviews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latin typeface="+mn-lt"/>
              </a:rPr>
              <a:t>Resources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00400" y="274638"/>
            <a:ext cx="5410200" cy="944562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Workplace</a:t>
            </a:r>
            <a:r>
              <a:rPr lang="en-US" dirty="0" smtClean="0"/>
              <a:t>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Inclusion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1950245"/>
            <a:ext cx="7848600" cy="4145755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Ensuring EEO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Eliminating Discrimination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Exemplifying Corporate-Wide Best Practices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62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892" y="2784882"/>
            <a:ext cx="8490857" cy="113157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Focused</a:t>
            </a:r>
            <a:r>
              <a:rPr lang="en-US" sz="4050" dirty="0"/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35035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0400" y="274638"/>
            <a:ext cx="5334000" cy="944562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Focused</a:t>
            </a:r>
            <a:r>
              <a:rPr lang="en-US" dirty="0" smtClean="0"/>
              <a:t>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Reviews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70433" y="1839118"/>
            <a:ext cx="4001567" cy="4211637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August 2018 Directive 2018-04: Announced Focused </a:t>
            </a:r>
            <a:r>
              <a:rPr lang="en-US" sz="2800" dirty="0" smtClean="0"/>
              <a:t>Reviews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March </a:t>
            </a:r>
            <a:r>
              <a:rPr lang="en-US" sz="2800" dirty="0"/>
              <a:t>2019 Corporate Scheduling Announcement List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181600" y="2590800"/>
            <a:ext cx="3251099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762236"/>
              </p:ext>
            </p:extLst>
          </p:nvPr>
        </p:nvGraphicFramePr>
        <p:xfrm>
          <a:off x="628650" y="2226469"/>
          <a:ext cx="7886702" cy="268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1">
                  <a:extLst>
                    <a:ext uri="{9D8B030D-6E8A-4147-A177-3AD203B41FA5}">
                      <a16:colId xmlns="" xmlns:a16="http://schemas.microsoft.com/office/drawing/2014/main" val="2510192207"/>
                    </a:ext>
                  </a:extLst>
                </a:gridCol>
                <a:gridCol w="3943351">
                  <a:extLst>
                    <a:ext uri="{9D8B030D-6E8A-4147-A177-3AD203B41FA5}">
                      <a16:colId xmlns="" xmlns:a16="http://schemas.microsoft.com/office/drawing/2014/main" val="695821291"/>
                    </a:ext>
                  </a:extLst>
                </a:gridCol>
              </a:tblGrid>
              <a:tr h="67174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Authority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73710" marR="7371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Citation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73710" marR="7371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3835994"/>
                  </a:ext>
                </a:extLst>
              </a:tr>
              <a:tr h="671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Executive Order 11246</a:t>
                      </a:r>
                      <a:endParaRPr lang="en-US" sz="2800" dirty="0"/>
                    </a:p>
                  </a:txBody>
                  <a:tcPr marL="73710" marR="7371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41 CFR 60-1.20(4)</a:t>
                      </a:r>
                      <a:endParaRPr lang="en-US" sz="2800" dirty="0"/>
                    </a:p>
                  </a:txBody>
                  <a:tcPr marL="73710" marR="7371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2040750"/>
                  </a:ext>
                </a:extLst>
              </a:tr>
              <a:tr h="671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VEVRAA</a:t>
                      </a:r>
                      <a:endParaRPr lang="en-US" sz="2800" dirty="0"/>
                    </a:p>
                  </a:txBody>
                  <a:tcPr marL="73710" marR="7371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41 CFR 60-300.60(a)(4)</a:t>
                      </a:r>
                      <a:endParaRPr lang="en-US" sz="2800" dirty="0"/>
                    </a:p>
                  </a:txBody>
                  <a:tcPr marL="73710" marR="7371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5646815"/>
                  </a:ext>
                </a:extLst>
              </a:tr>
              <a:tr h="671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Section 503</a:t>
                      </a:r>
                      <a:endParaRPr lang="en-US" sz="2800" dirty="0"/>
                    </a:p>
                  </a:txBody>
                  <a:tcPr marL="73710" marR="7371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41 CFR 60-741. 60(a)(4)</a:t>
                      </a:r>
                      <a:endParaRPr lang="en-US" sz="2800" dirty="0"/>
                    </a:p>
                  </a:txBody>
                  <a:tcPr marL="73710" marR="7371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02289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0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Review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24288"/>
              </p:ext>
            </p:extLst>
          </p:nvPr>
        </p:nvGraphicFramePr>
        <p:xfrm>
          <a:off x="533400" y="1752600"/>
          <a:ext cx="8001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55189-BA53-0341-AA17-E43744A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503 Focused Reviews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6532CB-225D-9146-B95C-54569B44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+mn-lt"/>
              </a:rPr>
              <a:t>Assess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Compliance of Written Section 503 AAP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Postings and Notices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Online Application Systems and Onboarding Procedures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Self-Identification Procedures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7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16426</TotalTime>
  <Words>294</Words>
  <Application>Microsoft Macintosh PowerPoint</Application>
  <PresentationFormat>On-screen Show (4:3)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Black</vt:lpstr>
      <vt:lpstr>Calibri</vt:lpstr>
      <vt:lpstr>Courier New</vt:lpstr>
      <vt:lpstr>Times New Roman</vt:lpstr>
      <vt:lpstr>Wingdings</vt:lpstr>
      <vt:lpstr>Arial</vt:lpstr>
      <vt:lpstr>1_Office Theme</vt:lpstr>
      <vt:lpstr>45_Office Theme</vt:lpstr>
      <vt:lpstr>A Dialogue with OFCCP</vt:lpstr>
      <vt:lpstr>OFCCP</vt:lpstr>
      <vt:lpstr>Agenda</vt:lpstr>
      <vt:lpstr>Workplace Inclusion</vt:lpstr>
      <vt:lpstr>PowerPoint Presentation</vt:lpstr>
      <vt:lpstr>Focused Reviews</vt:lpstr>
      <vt:lpstr>Authority</vt:lpstr>
      <vt:lpstr>Focused Review Process</vt:lpstr>
      <vt:lpstr>Section 503 Focused Reviews</vt:lpstr>
      <vt:lpstr>Outreach and Recruitment </vt:lpstr>
      <vt:lpstr>Application Process</vt:lpstr>
      <vt:lpstr>Self-Identification</vt:lpstr>
      <vt:lpstr>Reasonable Accommodation</vt:lpstr>
      <vt:lpstr>Best Practices for Building an  Inclusive Work Environment</vt:lpstr>
      <vt:lpstr>Recognition</vt:lpstr>
      <vt:lpstr>PowerPoint Presentation</vt:lpstr>
      <vt:lpstr>Inclusion@Work</vt:lpstr>
      <vt:lpstr>Mental Health Toolkit </vt:lpstr>
      <vt:lpstr>JAN</vt:lpstr>
      <vt:lpstr>PowerPoint Presentation</vt:lpstr>
      <vt:lpstr>Contact Information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Contractor</dc:title>
  <dc:creator>Astudillo, Charles H - OFCCP</dc:creator>
  <cp:lastModifiedBy>kate calcutt</cp:lastModifiedBy>
  <cp:revision>845</cp:revision>
  <cp:lastPrinted>2019-09-19T11:01:17Z</cp:lastPrinted>
  <dcterms:created xsi:type="dcterms:W3CDTF">1998-06-26T14:47:16Z</dcterms:created>
  <dcterms:modified xsi:type="dcterms:W3CDTF">2020-01-22T03:54:08Z</dcterms:modified>
</cp:coreProperties>
</file>