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75" r:id="rId5"/>
  </p:sldMasterIdLst>
  <p:notesMasterIdLst>
    <p:notesMasterId r:id="rId18"/>
  </p:notesMasterIdLst>
  <p:sldIdLst>
    <p:sldId id="256" r:id="rId6"/>
    <p:sldId id="1114" r:id="rId7"/>
    <p:sldId id="1147" r:id="rId8"/>
    <p:sldId id="1224" r:id="rId9"/>
    <p:sldId id="1195" r:id="rId10"/>
    <p:sldId id="1219" r:id="rId11"/>
    <p:sldId id="1209" r:id="rId12"/>
    <p:sldId id="1216" r:id="rId13"/>
    <p:sldId id="1217" r:id="rId14"/>
    <p:sldId id="1220" r:id="rId15"/>
    <p:sldId id="1223" r:id="rId16"/>
    <p:sldId id="122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409E97CA-1CC1-7242-9A5C-28B1377AA8EB}">
          <p14:sldIdLst>
            <p14:sldId id="256"/>
            <p14:sldId id="1114"/>
            <p14:sldId id="1147"/>
            <p14:sldId id="1224"/>
            <p14:sldId id="1195"/>
            <p14:sldId id="1219"/>
            <p14:sldId id="1209"/>
            <p14:sldId id="1216"/>
            <p14:sldId id="1217"/>
            <p14:sldId id="1220"/>
            <p14:sldId id="1223"/>
            <p14:sldId id="122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BC1"/>
    <a:srgbClr val="252C64"/>
    <a:srgbClr val="21306F"/>
    <a:srgbClr val="3AAF4A"/>
    <a:srgbClr val="007A4B"/>
    <a:srgbClr val="0066CC"/>
    <a:srgbClr val="262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6399" autoAdjust="0"/>
  </p:normalViewPr>
  <p:slideViewPr>
    <p:cSldViewPr snapToGrid="0" snapToObjects="1">
      <p:cViewPr varScale="1">
        <p:scale>
          <a:sx n="93" d="100"/>
          <a:sy n="93" d="100"/>
        </p:scale>
        <p:origin x="216" y="2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Culture &amp; Leadership</c:v>
                </c:pt>
              </c:strCache>
            </c:strRef>
          </c:tx>
          <c:spPr>
            <a:solidFill>
              <a:srgbClr val="BAC4E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5.2782402349525602E-2"/>
                  <c:y val="0.26128551099833686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233063"/>
                        </a:solidFill>
                      </a:rPr>
                      <a:t>CULTURE &amp;</a:t>
                    </a:r>
                    <a:r>
                      <a:rPr lang="en-US" b="1" baseline="0" dirty="0">
                        <a:solidFill>
                          <a:srgbClr val="233063"/>
                        </a:solidFill>
                      </a:rPr>
                      <a:t> LEADERSHIP, </a:t>
                    </a:r>
                    <a:fld id="{8CBDC26F-1793-FC48-8BDC-EF930E6466C9}" type="VALUE">
                      <a:rPr lang="en-US" b="1" baseline="0" smtClean="0">
                        <a:solidFill>
                          <a:srgbClr val="233063"/>
                        </a:solidFill>
                      </a:rPr>
                      <a:pPr/>
                      <a:t>[VALUE]</a:t>
                    </a:fld>
                    <a:endParaRPr lang="en-US" b="1" baseline="0" dirty="0">
                      <a:solidFill>
                        <a:srgbClr val="233063"/>
                      </a:solidFill>
                    </a:endParaRPr>
                  </a:p>
                </c:rich>
              </c:tx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908-964E-A2CB-432A139DB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08-964E-A2CB-432A139DB1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Enterprise-Wide Access</c:v>
                </c:pt>
              </c:strCache>
            </c:strRef>
          </c:tx>
          <c:spPr>
            <a:solidFill>
              <a:schemeClr val="bg2"/>
            </a:solidFill>
            <a:ln w="1905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548716548797532E-17"/>
                  <c:y val="0.190520685102954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900" b="1" dirty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ENTERPRISE-</a:t>
                    </a:r>
                    <a:br>
                      <a:rPr lang="en-US" sz="900" b="1" dirty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900" b="1" dirty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WIDE</a:t>
                    </a:r>
                    <a:br>
                      <a:rPr lang="en-US" sz="900" b="1" baseline="0" dirty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900" b="1" baseline="0" dirty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ACCESS, </a:t>
                    </a:r>
                    <a:fld id="{93D8CB7F-F1E2-B148-BABC-60C009FD05F8}" type="VALUE">
                      <a:rPr lang="en-US" sz="900" b="1" baseline="0" smtClean="0">
                        <a:solidFill>
                          <a:srgbClr val="23306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l">
                        <a:defRPr sz="900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900" b="1" baseline="0" dirty="0">
                      <a:solidFill>
                        <a:srgbClr val="233063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908-964E-A2CB-432A139DB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08-964E-A2CB-432A139DB190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Employment Practices</c:v>
                </c:pt>
              </c:strCache>
            </c:strRef>
          </c:tx>
          <c:spPr>
            <a:solidFill>
              <a:schemeClr val="accent1">
                <a:shade val="82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908-964E-A2CB-432A139DB190}"/>
              </c:ext>
            </c:extLst>
          </c:dPt>
          <c:dLbls>
            <c:dLbl>
              <c:idx val="0"/>
              <c:layout>
                <c:manualLayout>
                  <c:x val="-8.4327078518214263E-2"/>
                  <c:y val="0.250398829015721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rgbClr val="242C65">
                            <a:lumMod val="75000"/>
                            <a:lumOff val="2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900" b="1" i="0" u="none" strike="noStrike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EMPLOYMENT PRACTICES, 40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srgbClr val="242C65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0259774680016"/>
                      <c:h val="0.1198647281704870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C908-964E-A2CB-432A139DB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97" b="0" i="0" u="none" strike="noStrike" kern="1200" baseline="0">
                    <a:solidFill>
                      <a:srgbClr val="242C65">
                        <a:lumMod val="75000"/>
                        <a:lumOff val="25000"/>
                      </a:srgb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08-964E-A2CB-432A139DB190}"/>
            </c:ext>
          </c:extLst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Community Engagement</c:v>
                </c:pt>
              </c:strCache>
            </c:strRef>
          </c:tx>
          <c:spPr>
            <a:solidFill>
              <a:schemeClr val="tx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95964133248752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rgbClr val="242C65">
                            <a:lumMod val="75000"/>
                            <a:lumOff val="25000"/>
                          </a:srgb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900" b="1" i="0" u="none" strike="noStrike" kern="1200" spc="-30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COMMUNITY</a:t>
                    </a:r>
                    <a:br>
                      <a:rPr lang="en-US" sz="900" b="1" i="0" u="none" strike="noStrike" kern="1200" spc="-30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900" b="1" i="0" u="none" strike="noStrike" kern="1200" spc="-30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ENGAGEMENT,</a:t>
                    </a:r>
                    <a:br>
                      <a:rPr lang="en-US" sz="900" b="1" i="0" u="none" strike="noStrike" kern="1200" spc="-30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fld id="{F6A673A7-B0FB-7545-AA17-33F1F0DBCD71}" type="VALUE">
                      <a:rPr lang="en-US" sz="900" b="1" i="0" u="none" strike="noStrike" kern="1200" spc="-30" baseline="0" smtClean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242C65">
                              <a:lumMod val="75000"/>
                              <a:lumOff val="25000"/>
                            </a:srgbClr>
                          </a:solidFill>
                        </a:defRPr>
                      </a:pPr>
                      <a:t>[VALUE]</a:t>
                    </a:fld>
                    <a:endParaRPr lang="en-US" sz="900" b="1" i="0" u="none" strike="noStrike" kern="1200" spc="-30" baseline="0" dirty="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srgbClr val="242C65">
                          <a:lumMod val="75000"/>
                          <a:lumOff val="25000"/>
                        </a:srgb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908-964E-A2CB-432A139DB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908-964E-A2CB-432A139DB190}"/>
            </c:ext>
          </c:extLst>
        </c:ser>
        <c:ser>
          <c:idx val="6"/>
          <c:order val="4"/>
          <c:tx>
            <c:strRef>
              <c:f>Sheet1!$F$1</c:f>
              <c:strCache>
                <c:ptCount val="1"/>
                <c:pt idx="0">
                  <c:v>Supplier Diversity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7.1262359390106425E-3"/>
                  <c:y val="0.190520685102954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srgbClr val="242C65">
                            <a:lumMod val="75000"/>
                            <a:lumOff val="25000"/>
                          </a:srgb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900" b="1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SUPPLIER</a:t>
                    </a:r>
                    <a:br>
                      <a:rPr lang="en-US" sz="900" b="1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en-US" sz="900" b="1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DIVERSITY,</a:t>
                    </a:r>
                    <a:br>
                      <a:rPr lang="en-US" sz="900" b="1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fld id="{B3A29FE2-AAA4-E947-884B-7D94ACE8D058}" type="VALUE">
                      <a:rPr lang="en-US" sz="900" b="1" i="0" u="none" strike="noStrike" kern="1200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srgbClr val="242C65">
                              <a:lumMod val="75000"/>
                              <a:lumOff val="25000"/>
                            </a:srgb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 sz="900" b="1" i="0" u="none" strike="noStrike" kern="12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srgbClr val="242C65">
                          <a:lumMod val="75000"/>
                          <a:lumOff val="25000"/>
                        </a:srgb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908-964E-A2CB-432A139DB1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908-964E-A2CB-432A139DB1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"/>
        <c:overlap val="100"/>
        <c:axId val="478991264"/>
        <c:axId val="478527808"/>
      </c:barChart>
      <c:catAx>
        <c:axId val="47899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527808"/>
        <c:crosses val="autoZero"/>
        <c:auto val="1"/>
        <c:lblAlgn val="ctr"/>
        <c:lblOffset val="100"/>
        <c:noMultiLvlLbl val="0"/>
      </c:catAx>
      <c:valAx>
        <c:axId val="47852780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bjektiv Mk2" panose="020B0502020204020203" pitchFamily="34" charset="77"/>
                <a:ea typeface="+mn-ea"/>
                <a:cs typeface="Objektiv Mk2" panose="020B0502020204020203" pitchFamily="34" charset="77"/>
              </a:defRPr>
            </a:pPr>
            <a:endParaRPr lang="en-US"/>
          </a:p>
        </c:txPr>
        <c:crossAx val="478991264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Culture</c:v>
                </c:pt>
              </c:strCache>
            </c:strRef>
          </c:tx>
          <c:spPr>
            <a:pattFill prst="dkHorz">
              <a:fgClr>
                <a:srgbClr val="BAC4E2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AE-BF4F-B9FD-93490029A7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Leadership</c:v>
                </c:pt>
              </c:strCache>
            </c:strRef>
          </c:tx>
          <c:spPr>
            <a:pattFill prst="dkVert">
              <a:fgClr>
                <a:srgbClr val="BAC4E2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AE-BF4F-B9FD-93490029A7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78991264"/>
        <c:axId val="478527808"/>
      </c:barChart>
      <c:catAx>
        <c:axId val="47899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527808"/>
        <c:crosses val="autoZero"/>
        <c:auto val="1"/>
        <c:lblAlgn val="ctr"/>
        <c:lblOffset val="100"/>
        <c:noMultiLvlLbl val="0"/>
      </c:catAx>
      <c:valAx>
        <c:axId val="478527808"/>
        <c:scaling>
          <c:orientation val="minMax"/>
          <c:max val="3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991264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Culture</c:v>
                </c:pt>
              </c:strCache>
            </c:strRef>
          </c:tx>
          <c:spPr>
            <a:pattFill prst="dkHorz">
              <a:fgClr>
                <a:srgbClr val="315493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8-104D-99B7-A994C937A1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Leadership</c:v>
                </c:pt>
              </c:strCache>
            </c:strRef>
          </c:tx>
          <c:spPr>
            <a:pattFill prst="dkVert">
              <a:fgClr>
                <a:srgbClr val="315493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88-104D-99B7-A994C937A1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pattFill prst="wdUpDiag">
              <a:fgClr>
                <a:srgbClr val="315493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88-104D-99B7-A994C937A1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spPr>
            <a:pattFill prst="wdDnDiag">
              <a:fgClr>
                <a:srgbClr val="315493"/>
              </a:fgClr>
              <a:bgClr>
                <a:schemeClr val="bg1"/>
              </a:bgClr>
            </a:pattFill>
            <a:ln w="19050">
              <a:solidFill>
                <a:schemeClr val="lt1"/>
              </a:solidFill>
            </a:ln>
            <a:effectLst/>
          </c:spPr>
          <c:invertIfNegative val="0"/>
          <c:dLbls>
            <c:delete val="1"/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88-104D-99B7-A994C937A1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478991264"/>
        <c:axId val="478527808"/>
      </c:barChart>
      <c:catAx>
        <c:axId val="47899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527808"/>
        <c:crosses val="autoZero"/>
        <c:auto val="1"/>
        <c:lblAlgn val="ctr"/>
        <c:lblOffset val="100"/>
        <c:noMultiLvlLbl val="0"/>
      </c:catAx>
      <c:valAx>
        <c:axId val="478527808"/>
        <c:scaling>
          <c:orientation val="minMax"/>
          <c:max val="4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991264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7F484-1AAD-CC4F-A760-2DACBED01331}" type="datetimeFigureOut">
              <a:rPr lang="en-US" smtClean="0"/>
              <a:t>1/5/21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2C6CD-1DEA-304C-B812-D4270AAD79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2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D58BF-EAC1-EE43-96D0-F8325C31033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25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08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3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45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2C6CD-1DEA-304C-B812-D4270AAD794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6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5B94D-4BBF-412E-8C44-6E8226A63C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381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D58BF-EAC1-EE43-96D0-F8325C3103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253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D58BF-EAC1-EE43-96D0-F8325C31033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94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D58BF-EAC1-EE43-96D0-F8325C31033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43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D58BF-EAC1-EE43-96D0-F8325C31033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21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D58BF-EAC1-EE43-96D0-F8325C31033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2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034F3D-07CF-4653-B74E-182500612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 anchorCtr="0">
            <a:normAutofit/>
          </a:bodyPr>
          <a:lstStyle>
            <a:lvl1pPr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2C1A19-5E3B-4AAB-BCB8-14FDBB7BA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9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CB52987-D190-4F70-B55E-6CF5D042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8118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66CC"/>
                </a:solidFill>
              </a:defRPr>
            </a:lvl1pPr>
          </a:lstStyle>
          <a:p>
            <a:fld id="{56E5AE61-5B0D-E04F-90E5-A6E6C3587FB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7A7A43-A548-4D5B-AFE7-153BD1AC9E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31323"/>
            <a:ext cx="12192000" cy="627886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AC29163-EF1F-4443-842B-F96ACCCAB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5811837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66CC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8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F4DF8-E9F8-4F19-BB90-EF897914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B246E-AA28-4DA1-B117-1492D4ACD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66B9-AA0E-4186-AEA1-1207C7E3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9CC3-DD95-A042-8FB0-C7B6333C817A}" type="datetimeFigureOut">
              <a:rPr lang="en-US" smtClean="0"/>
              <a:t>1/5/21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2A361-1769-41EB-9A08-99273A05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DE3E1-C0D3-4F16-852B-1D8AB20C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0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E80354-B96C-419E-95A5-C8EA3BCECB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E2BFE-13BE-490D-AA64-EF94AEB9B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2BF74-1AF3-476B-9C76-B34E1674C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9CC3-DD95-A042-8FB0-C7B6333C817A}" type="datetimeFigureOut">
              <a:rPr lang="en-US" smtClean="0"/>
              <a:t>1/5/21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C7E3D-F708-4A63-80D6-CB35E491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518A4-ED69-41F4-AA72-C7FA7D547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5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ort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1001"/>
            <a:ext cx="5715000" cy="9906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0358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03728" y="2528888"/>
            <a:ext cx="3339823" cy="4329112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2252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04319-4DEE-474A-B324-D7FDF08B8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1EF6F6-7ABE-B643-93FF-634932DE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9CBE7-0609-4040-8EC2-9D44A766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78825-A5AE-1F43-A105-1BF9E412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1F278-D84E-8345-899D-4D6EF0D12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85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88C0B-3574-E141-B67E-2626B2577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B2711-7C73-D74D-86CD-EBE157A6D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5BB59-C1F0-F24D-95D5-BA14BE97C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D9BC-F33E-AB47-9F29-A407BDA4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6AAEB-3BF6-604B-9667-664048FB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07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1541A-7B0E-6046-AC05-4CB62570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8AA1B-A529-6B4C-A198-22755B979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9EAAA-D91E-A24B-998B-9C35A3DB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24000-5337-224B-B6A1-D7616E0C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67E64-46EE-714D-9CE4-17F6A926D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95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ED2FB-49E4-4D42-B96E-D706148E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363C6-D924-C941-A5D5-DF58B1277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20F67-029E-FB49-AD67-0E917B39F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0D451-1E31-9646-84A5-5AD805F5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0793B-D735-8146-A9E6-AF76EFA26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24548-67EF-494A-BE57-FE06D77C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34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17F29-1CA7-0241-AECB-79DF9A0D0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2D91C-DE39-994F-9943-F6F193151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4ED2A-D78A-214C-B396-7FA3A807A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3073C8-546C-E442-947D-DBBA8B635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A464E-1514-2A44-967B-AA1C8848C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1F3CF-305E-B744-BEF5-7D9D35583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B6863F-81E1-BC4F-90F3-18B61552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30B128-3628-0343-AD59-27103E0A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41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40352-849E-7247-9187-5A028EDA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1B74B-7737-FE46-8AB4-69B8F8B87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3E147-9FE0-6843-81F8-CD5F43E6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B7B5E-D81B-A241-BC47-223D2939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4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425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5DF518-D20B-FA40-BA23-709893673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EE37C-BD18-AD4F-9006-2CC6BDDD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DEBEF-F0AF-474F-A3F1-C6C7D3FDD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58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B61E0-3578-D74F-88AE-B725456B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3A636-30F7-394E-9838-1C1CE96C1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9FC9E-204C-C84F-AE57-B3AB27C62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492CC-135C-EC4D-9994-B4AEE44C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39D57-C5BB-594B-B451-09304F115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66F1-EEEF-9444-8671-C08C7660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65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BA6D5-2F4C-D046-AC68-B7769321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B2CE4-0F18-3343-B79A-5B3205877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74708-32CC-3140-8A57-6774300A5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0D4D1-1220-B54A-801C-69A6E87A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9C00-693A-A342-AECD-7E69ECB3FFD3}" type="datetimeFigureOut">
              <a:rPr lang="en-US" smtClean="0"/>
              <a:t>1/5/21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6A167-263A-CB4A-98A9-11CC48E7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DE0C0-BC56-314A-B1A4-B9FEF9E1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22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ort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1000" y="381001"/>
            <a:ext cx="5715000" cy="9906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79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8602B-B0DE-40DE-B9A5-297C643DA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7A639-54EC-44C6-BDED-67B7C77C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F1B98-6DC5-49C8-8926-944D9EB5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9CC3-DD95-A042-8FB0-C7B6333C817A}" type="datetimeFigureOut">
              <a:rPr lang="en-US" smtClean="0"/>
              <a:t>1/5/21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1A869-881B-4FEF-A879-F714DAFB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1E346-C9F8-4106-812E-8256717C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7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F741-89E5-4CA4-9CD8-74E083A3A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1DD-FC31-4BBD-BAE8-8C0D5A680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919E5-DFC9-4EE2-9BD0-5DC0D565F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65323-9C9A-4E19-8EC2-EBC2A43D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9CC3-DD95-A042-8FB0-C7B6333C817A}" type="datetimeFigureOut">
              <a:rPr lang="en-US" smtClean="0"/>
              <a:t>1/5/21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44D5CC-B36D-4BEA-A9EF-CC269EB1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D9C87-9D28-46C4-ABD7-67A34367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5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FDF45-87ED-4718-A007-D63E6518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1F646-3450-46B4-86AC-CCE6A825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D6D18-CF10-4332-A13F-2D0F56E4D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D359F4-95A8-4ECF-AA9E-C65C73FA22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AD88C3-3502-47E6-9054-788E96E66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D8B757-DBA7-4374-9326-EEAF31F04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9CC3-DD95-A042-8FB0-C7B6333C817A}" type="datetimeFigureOut">
              <a:rPr lang="en-US" smtClean="0"/>
              <a:t>1/5/21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F0519C-E2B7-42AC-AC77-31EF05EE8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64CCCD-8572-4805-AE6A-F8617628E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0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FB87-915F-4920-BE2B-CABE77B3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A9923E-4BF1-43D8-8D00-2E0F6250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9CC3-DD95-A042-8FB0-C7B6333C817A}" type="datetimeFigureOut">
              <a:rPr lang="en-US" smtClean="0"/>
              <a:t>1/5/21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E92BD-E648-4CC0-8582-A6EFE99A1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D9523-8FD8-419B-A183-D1A3C1E5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5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C7250-2246-4523-A051-87861563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9CC3-DD95-A042-8FB0-C7B6333C817A}" type="datetimeFigureOut">
              <a:rPr lang="en-US" smtClean="0"/>
              <a:t>1/5/21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78E935-439A-420E-B199-9ADA3E07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DD956-56DE-419F-A485-A9F968F1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4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41FE-FDAB-41ED-B0A2-16D25F76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8FD1B-9480-41D7-815D-77F43A46A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ABEC9-A973-413E-8CA6-906CF3F92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B6FCA-9F45-4908-B702-115AEE989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9CC3-DD95-A042-8FB0-C7B6333C817A}" type="datetimeFigureOut">
              <a:rPr lang="en-US" smtClean="0"/>
              <a:t>1/5/21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BBD44-5C2D-411D-86AF-25561631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97BDA-4AB0-4778-88DC-2D7745ED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66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7A34-C936-4FC5-AE29-A4C167FB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E7C2B2-6100-4DC5-AD8C-5DAEB13B6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79024-6170-4A2A-A1AC-27EF05518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75D7E-1BC2-4BEA-AAD5-CAA87FEC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D9CC3-DD95-A042-8FB0-C7B6333C817A}" type="datetimeFigureOut">
              <a:rPr lang="en-US" smtClean="0"/>
              <a:t>1/5/21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70594-8A30-4F72-82E0-4BCC9B7E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09AEC-E076-4A6F-B036-91A60D6F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AE61-5B0D-E04F-90E5-A6E6C3587F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CAF403-AF46-4633-BABF-37157549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BF983-10A4-4A83-B190-215F9B959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F064E-E221-4E94-B497-1CE5F4C67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1484F-0993-49B6-B761-E76E6EAEEC9E}" type="datetimeFigureOut">
              <a:rPr lang="en-US" smtClean="0"/>
              <a:t>1/5/21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E7BE0-CE9F-44BD-9EC5-2F3BBA786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2B65B-E262-461B-9DA9-C275BBB7B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7F14-3D81-43F7-A288-A8D16F31E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393DC90-A954-4550-8A83-39F4FBA1F1D8}"/>
              </a:ext>
            </a:extLst>
          </p:cNvPr>
          <p:cNvSpPr txBox="1">
            <a:spLocks/>
          </p:cNvSpPr>
          <p:nvPr userDrawn="1"/>
        </p:nvSpPr>
        <p:spPr>
          <a:xfrm>
            <a:off x="8108576" y="5811838"/>
            <a:ext cx="32452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6E5AE61-5B0D-E04F-90E5-A6E6C3587FBC}" type="slidenum">
              <a:rPr lang="en-US" sz="1400" smtClean="0">
                <a:solidFill>
                  <a:srgbClr val="0066CC"/>
                </a:solidFill>
              </a:rPr>
              <a:pPr algn="r"/>
              <a:t>‹#›</a:t>
            </a:fld>
            <a:endParaRPr lang="en-US" sz="1400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01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FDEFD6-89A2-6049-A70D-E39E91B8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3E7AB-010C-8D4F-AB51-1993E2DD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D5C50-D351-AF44-A9BA-149C93E24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F9C00-693A-A342-AECD-7E69ECB3FFD3}" type="datetimeFigureOut">
              <a:rPr lang="en-US" smtClean="0"/>
              <a:t>1/5/21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344A2-E128-FC43-9F84-F4A1B1662E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85E1-EFAA-EC4E-9A11-52440CE6D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A007F-1ABF-F64D-AB15-134B0541E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45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aapd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sabilityin.org/" TargetMode="External"/><Relationship Id="rId5" Type="http://schemas.openxmlformats.org/officeDocument/2006/relationships/hyperlink" Target="https://disabilityin-bulk.s3.amazonaws.com/2020/2020+DEI+Report.pdf" TargetMode="External"/><Relationship Id="rId4" Type="http://schemas.openxmlformats.org/officeDocument/2006/relationships/hyperlink" Target="https://disabilityin.org/what-we-do/disability-equality-index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Russell.Shaffer@walmart.com" TargetMode="External"/><Relationship Id="rId4" Type="http://schemas.openxmlformats.org/officeDocument/2006/relationships/hyperlink" Target="mailto:Becky@DisabilityIN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disabilityin-bulk.s3.amazonaws.com/2020/2020+DEI+Report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in-bulk.s3.amazonaws.com/2020/2020+DEI+Report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0E94EF-6850-4F7A-8B88-DB2703FDA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50249" y="9144"/>
            <a:ext cx="5341751" cy="6858000"/>
          </a:xfrm>
          <a:prstGeom prst="rect">
            <a:avLst/>
          </a:prstGeom>
          <a:solidFill>
            <a:srgbClr val="262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C6833A-CCA6-4DD2-BDF7-66B545F96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127" y="-337707"/>
            <a:ext cx="4643630" cy="464363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39AC9C6-B63C-48CC-8140-10034C12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251" y="505660"/>
            <a:ext cx="4423612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Me Anything DEI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</a:p>
        </p:txBody>
      </p:sp>
      <p:pic>
        <p:nvPicPr>
          <p:cNvPr id="17" name="Picture 16" descr="A smiling little person sitting in front of a computer in a conference room.">
            <a:extLst>
              <a:ext uri="{FF2B5EF4-FFF2-40B4-BE49-F238E27FC236}">
                <a16:creationId xmlns:a16="http://schemas.microsoft.com/office/drawing/2014/main" id="{7FA77464-A8A4-4791-8C55-34086F13AA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74" r="23151"/>
          <a:stretch/>
        </p:blipFill>
        <p:spPr>
          <a:xfrm>
            <a:off x="0" y="0"/>
            <a:ext cx="6794133" cy="6867144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F57B0363-8022-4BEF-A61B-66F0409271FB}"/>
              </a:ext>
            </a:extLst>
          </p:cNvPr>
          <p:cNvSpPr txBox="1">
            <a:spLocks/>
          </p:cNvSpPr>
          <p:nvPr/>
        </p:nvSpPr>
        <p:spPr>
          <a:xfrm>
            <a:off x="7335251" y="1984108"/>
            <a:ext cx="4276738" cy="165576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DEI?...The Benefits to Participating in the Disability Equality Index (DEI)</a:t>
            </a:r>
          </a:p>
        </p:txBody>
      </p:sp>
      <p:pic>
        <p:nvPicPr>
          <p:cNvPr id="18" name="Picture 17" descr="Disability:IN logo with the tagline: &quot;Your business partner for disability inclusion.&quot;">
            <a:extLst>
              <a:ext uri="{FF2B5EF4-FFF2-40B4-BE49-F238E27FC236}">
                <a16:creationId xmlns:a16="http://schemas.microsoft.com/office/drawing/2014/main" id="{080AE82B-62D0-4F2A-8188-63B81AABF6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840" y="5228772"/>
            <a:ext cx="3007102" cy="119081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B39C99-67BE-4FD3-BA58-AFD805AC98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10174" y="-263839"/>
            <a:ext cx="0" cy="7330697"/>
          </a:xfrm>
          <a:prstGeom prst="line">
            <a:avLst/>
          </a:prstGeom>
          <a:ln w="76200">
            <a:solidFill>
              <a:srgbClr val="047B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621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512D7297-2400-3044-BA97-831C2F65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32" y="497430"/>
            <a:ext cx="11005968" cy="946360"/>
          </a:xfrm>
        </p:spPr>
        <p:txBody>
          <a:bodyPr>
            <a:noAutofit/>
          </a:bodyPr>
          <a:lstStyle/>
          <a:p>
            <a:r>
              <a:rPr lang="en-US" sz="4800" b="1" spc="150" dirty="0">
                <a:solidFill>
                  <a:srgbClr val="23306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RECOGNITION</a:t>
            </a:r>
            <a:endParaRPr lang="en-US" sz="4800" b="1" dirty="0">
              <a:solidFill>
                <a:srgbClr val="23306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2" name="Picture 21" descr="Disability Equality Index logo on bottom says Best Place to Work for Disability Inclusion">
            <a:extLst>
              <a:ext uri="{FF2B5EF4-FFF2-40B4-BE49-F238E27FC236}">
                <a16:creationId xmlns:a16="http://schemas.microsoft.com/office/drawing/2014/main" id="{B560486A-CADE-2749-9726-A994F00757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212" y="497429"/>
            <a:ext cx="3145956" cy="10486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BE24DF-66D8-8644-9D64-4267A5088260}"/>
              </a:ext>
            </a:extLst>
          </p:cNvPr>
          <p:cNvSpPr/>
          <p:nvPr/>
        </p:nvSpPr>
        <p:spPr>
          <a:xfrm>
            <a:off x="347832" y="1203158"/>
            <a:ext cx="11233814" cy="45233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cap="all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Top-scoring companies recognized here: 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DEI Website</a:t>
            </a:r>
            <a:endParaRPr lang="en-US" sz="1600" dirty="0">
              <a:solidFill>
                <a:srgbClr val="2130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DEI Report</a:t>
            </a:r>
            <a:endParaRPr lang="en-US" sz="1600" dirty="0">
              <a:solidFill>
                <a:srgbClr val="2130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Disability:IN Website</a:t>
            </a:r>
            <a:endParaRPr lang="en-US" sz="1600" dirty="0">
              <a:solidFill>
                <a:srgbClr val="2130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AAPD Website</a:t>
            </a:r>
            <a:endParaRPr lang="en-US" sz="1600" dirty="0">
              <a:solidFill>
                <a:srgbClr val="2130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Events 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Involving Disability:IN, AAPD, or the DEI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releases</a:t>
            </a:r>
          </a:p>
          <a:p>
            <a:pPr marL="800100" lvl="1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similar channels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2B2D51-3E14-463A-90E7-1ADE9FD101F4}"/>
              </a:ext>
            </a:extLst>
          </p:cNvPr>
          <p:cNvSpPr/>
          <p:nvPr/>
        </p:nvSpPr>
        <p:spPr>
          <a:xfrm>
            <a:off x="129309" y="593678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900" i="1" dirty="0">
                <a:cs typeface="Objektiv Mk2" panose="020B0502020204020203" pitchFamily="34" charset="77"/>
              </a:rPr>
              <a:t>Top-Scoring Companies: Score 80 or above</a:t>
            </a:r>
          </a:p>
        </p:txBody>
      </p:sp>
    </p:spTree>
    <p:extLst>
      <p:ext uri="{BB962C8B-B14F-4D97-AF65-F5344CB8AC3E}">
        <p14:creationId xmlns:p14="http://schemas.microsoft.com/office/powerpoint/2010/main" val="187380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063FB3-F3EB-5949-B654-50BBB007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58" y="4927421"/>
            <a:ext cx="10515600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800" cap="all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Russell SHAFFER &amp; WALMART INC</a:t>
            </a:r>
          </a:p>
        </p:txBody>
      </p:sp>
    </p:spTree>
    <p:extLst>
      <p:ext uri="{BB962C8B-B14F-4D97-AF65-F5344CB8AC3E}">
        <p14:creationId xmlns:p14="http://schemas.microsoft.com/office/powerpoint/2010/main" val="1651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sability:IN logo. DisabilityIN.org.&#10;Facebook.com/DisabilityIn&#10;Twitter.com/DisabilityIn&#10;Instagram.com/DisabilityIn&#10;LinkedIn.com/company/disability-in">
            <a:extLst>
              <a:ext uri="{FF2B5EF4-FFF2-40B4-BE49-F238E27FC236}">
                <a16:creationId xmlns:a16="http://schemas.microsoft.com/office/drawing/2014/main" id="{CE7BFA38-30AD-4C02-B96C-946FA32EB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819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2EBF614-DA9A-4022-AF42-21B777A629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894311"/>
            <a:ext cx="10515600" cy="1325563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445354-50FA-4AAC-89EE-C9FDEFF6BFE3}"/>
              </a:ext>
            </a:extLst>
          </p:cNvPr>
          <p:cNvSpPr txBox="1"/>
          <p:nvPr/>
        </p:nvSpPr>
        <p:spPr>
          <a:xfrm>
            <a:off x="2701637" y="2365912"/>
            <a:ext cx="67887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Becky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Kekula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Disability Equality Index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Disability:IN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Becky@DisabilityIN.org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Russell Shaffer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Director, Culture, Diversity, Equity &amp; Inclusion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Walmart Inc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Russell.Shaffer@Walmart.com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66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F8A4-2388-264B-B10B-1B33FFEB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32" y="361951"/>
            <a:ext cx="10515600" cy="934286"/>
          </a:xfrm>
        </p:spPr>
        <p:txBody>
          <a:bodyPr anchor="ctr">
            <a:normAutofit/>
          </a:bodyPr>
          <a:lstStyle/>
          <a:p>
            <a:r>
              <a:rPr lang="en-US" sz="4400" cap="all" dirty="0">
                <a:solidFill>
                  <a:srgbClr val="21306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Webinar Presenters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6ED26D-4631-8847-B9AC-673C8939A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1784" y="1420899"/>
            <a:ext cx="2401953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7C4C73-00B4-5E46-B3FD-5BB91C44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232" y="1822450"/>
            <a:ext cx="10515600" cy="11774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Becky Kekula,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Disability Equality Index, Disability:IN</a:t>
            </a:r>
          </a:p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Russell Shaffer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Sr. Director, Culture, Diversity, Equity &amp; Inclusion, Walmart Inc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Multicultural team in a conference room. One woman signing, another woman taking notes, and a man on his laptop.">
            <a:extLst>
              <a:ext uri="{FF2B5EF4-FFF2-40B4-BE49-F238E27FC236}">
                <a16:creationId xmlns:a16="http://schemas.microsoft.com/office/drawing/2014/main" id="{C3A2C988-CA51-0C45-89DA-647EF37778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030" b="54294"/>
          <a:stretch/>
        </p:blipFill>
        <p:spPr>
          <a:xfrm>
            <a:off x="0" y="4145537"/>
            <a:ext cx="12192000" cy="208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0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7063FB3-F3EB-5949-B654-50BBB007E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58" y="4927421"/>
            <a:ext cx="10515600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800" cap="all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Becky Kekula &amp; Disability:IN</a:t>
            </a:r>
          </a:p>
        </p:txBody>
      </p:sp>
    </p:spTree>
    <p:extLst>
      <p:ext uri="{BB962C8B-B14F-4D97-AF65-F5344CB8AC3E}">
        <p14:creationId xmlns:p14="http://schemas.microsoft.com/office/powerpoint/2010/main" val="340339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4">
            <a:extLst>
              <a:ext uri="{FF2B5EF4-FFF2-40B4-BE49-F238E27FC236}">
                <a16:creationId xmlns:a16="http://schemas.microsoft.com/office/drawing/2014/main" id="{6A34A73D-B670-A647-A8A6-33519358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76" y="581033"/>
            <a:ext cx="10515600" cy="515330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solidFill>
                  <a:srgbClr val="23306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THE DEI</a:t>
            </a:r>
          </a:p>
        </p:txBody>
      </p:sp>
      <p:pic>
        <p:nvPicPr>
          <p:cNvPr id="31" name="Picture 30" descr="Disability Equality Index logo on bottom says Best Place to Work for Disability Inclusion">
            <a:extLst>
              <a:ext uri="{FF2B5EF4-FFF2-40B4-BE49-F238E27FC236}">
                <a16:creationId xmlns:a16="http://schemas.microsoft.com/office/drawing/2014/main" id="{2CECA1EB-CF54-9142-9396-C90DE635A8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663" y="1603173"/>
            <a:ext cx="4035522" cy="13451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577BEB-AD66-E040-96FF-4D1E53E24FC3}"/>
              </a:ext>
            </a:extLst>
          </p:cNvPr>
          <p:cNvSpPr txBox="1"/>
          <p:nvPr/>
        </p:nvSpPr>
        <p:spPr>
          <a:xfrm>
            <a:off x="504832" y="3131307"/>
            <a:ext cx="11182335" cy="1154162"/>
          </a:xfrm>
          <a:prstGeom prst="rect">
            <a:avLst/>
          </a:prstGeom>
          <a:noFill/>
        </p:spPr>
        <p:txBody>
          <a:bodyPr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3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33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Disability Equality Index (DEI)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3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 comprehensive benchmarking tool helping companies build a roadmap of measurable, tangible actions towards disability inclusion and equality.</a:t>
            </a:r>
          </a:p>
        </p:txBody>
      </p:sp>
      <p:grpSp>
        <p:nvGrpSpPr>
          <p:cNvPr id="3" name="Group 2" descr="A joint initiative from the American Association of People with Disabilities and Disability:IN (lgoos)">
            <a:extLst>
              <a:ext uri="{FF2B5EF4-FFF2-40B4-BE49-F238E27FC236}">
                <a16:creationId xmlns:a16="http://schemas.microsoft.com/office/drawing/2014/main" id="{FDC133B3-E548-C749-A962-02CBC75128AE}"/>
              </a:ext>
            </a:extLst>
          </p:cNvPr>
          <p:cNvGrpSpPr/>
          <p:nvPr/>
        </p:nvGrpSpPr>
        <p:grpSpPr>
          <a:xfrm>
            <a:off x="3745565" y="5034266"/>
            <a:ext cx="4700870" cy="1081296"/>
            <a:chOff x="3745565" y="5034266"/>
            <a:chExt cx="4700870" cy="1081296"/>
          </a:xfrm>
        </p:grpSpPr>
        <p:grpSp>
          <p:nvGrpSpPr>
            <p:cNvPr id="18" name="Group 17"/>
            <p:cNvGrpSpPr/>
            <p:nvPr/>
          </p:nvGrpSpPr>
          <p:grpSpPr>
            <a:xfrm>
              <a:off x="3745565" y="5034266"/>
              <a:ext cx="4700870" cy="1079316"/>
              <a:chOff x="10444057" y="657481"/>
              <a:chExt cx="4700870" cy="107931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0444057" y="1037804"/>
                <a:ext cx="4700870" cy="698993"/>
                <a:chOff x="5572826" y="2246578"/>
                <a:chExt cx="4700870" cy="698993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7769" y="2246578"/>
                  <a:ext cx="2135927" cy="698993"/>
                </a:xfrm>
                <a:prstGeom prst="rect">
                  <a:avLst/>
                </a:prstGeom>
              </p:spPr>
            </p:pic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2826" y="2361360"/>
                  <a:ext cx="1988498" cy="501166"/>
                </a:xfrm>
                <a:prstGeom prst="rect">
                  <a:avLst/>
                </a:prstGeom>
              </p:spPr>
            </p:pic>
          </p:grpSp>
          <p:sp>
            <p:nvSpPr>
              <p:cNvPr id="14" name="Rectangle 13"/>
              <p:cNvSpPr/>
              <p:nvPr/>
            </p:nvSpPr>
            <p:spPr>
              <a:xfrm>
                <a:off x="11410934" y="657481"/>
                <a:ext cx="2568332" cy="33855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233063"/>
                    </a:solidFill>
                    <a:effectLst/>
                    <a:uLnTx/>
                    <a:uFillTx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rPr>
                  <a:t>A JOINT INITIATIVE: 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84C28A-5148-A44D-9CBF-4B48841CF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5996608" y="5416569"/>
              <a:ext cx="0" cy="69899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lide #2">
            <a:extLst>
              <a:ext uri="{FF2B5EF4-FFF2-40B4-BE49-F238E27FC236}">
                <a16:creationId xmlns:a16="http://schemas.microsoft.com/office/drawing/2014/main" id="{26D296C9-83C3-264C-9919-00BF86CEE61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067794" y="6356350"/>
            <a:ext cx="2743200" cy="365125"/>
          </a:xfrm>
        </p:spPr>
        <p:txBody>
          <a:bodyPr anchor="t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6FBC6-D461-C147-912A-89496DD6DB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42C65">
                    <a:tint val="75000"/>
                  </a:srgbClr>
                </a:solidFill>
                <a:effectLst/>
                <a:uLnTx/>
                <a:uFillTx/>
                <a:latin typeface="Objektiv Mk2" panose="020B0502020204020203" pitchFamily="34" charset="77"/>
                <a:ea typeface="+mn-ea"/>
                <a:cs typeface="Objektiv Mk2" panose="020B0502020204020203" pitchFamily="34" charset="77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42C65">
                  <a:tint val="75000"/>
                </a:srgbClr>
              </a:solidFill>
              <a:effectLst/>
              <a:uLnTx/>
              <a:uFillTx/>
              <a:latin typeface="Objektiv Mk2" panose="020B0502020204020203" pitchFamily="34" charset="77"/>
              <a:ea typeface="+mn-ea"/>
              <a:cs typeface="Objektiv Mk2" panose="020B05020202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591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512D7297-2400-3044-BA97-831C2F65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32" y="877069"/>
            <a:ext cx="11512720" cy="485320"/>
          </a:xfrm>
        </p:spPr>
        <p:txBody>
          <a:bodyPr>
            <a:noAutofit/>
          </a:bodyPr>
          <a:lstStyle/>
          <a:p>
            <a:r>
              <a:rPr lang="en-US" sz="4800" b="1" spc="150" dirty="0">
                <a:solidFill>
                  <a:srgbClr val="23306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DEI OVERVIEW</a:t>
            </a:r>
            <a:endParaRPr lang="en-US" sz="4800" b="1" dirty="0">
              <a:solidFill>
                <a:srgbClr val="23306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2" name="Picture 21" descr="Disability Equality Index logo on bottom says Best Place to Work for Disability Inclusion">
            <a:extLst>
              <a:ext uri="{FF2B5EF4-FFF2-40B4-BE49-F238E27FC236}">
                <a16:creationId xmlns:a16="http://schemas.microsoft.com/office/drawing/2014/main" id="{B560486A-CADE-2749-9726-A994F00757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212" y="497429"/>
            <a:ext cx="3145956" cy="10486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B697E6C-4B8F-7041-9087-C898F475BA19}"/>
              </a:ext>
            </a:extLst>
          </p:cNvPr>
          <p:cNvSpPr/>
          <p:nvPr/>
        </p:nvSpPr>
        <p:spPr>
          <a:xfrm>
            <a:off x="335991" y="1695032"/>
            <a:ext cx="11382732" cy="64588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30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Disability Equality Index (DEI) is a comprehensive benchmarking tool helping companies build a roadmap of measurable, tangible actions towards disability inclusion and equality. 247 companies participated in 2020.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47BC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 2020 DEI Report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47BC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749CA0-D244-C84D-A56A-D9C55FC14BE5}"/>
              </a:ext>
            </a:extLst>
          </p:cNvPr>
          <p:cNvSpPr/>
          <p:nvPr/>
        </p:nvSpPr>
        <p:spPr>
          <a:xfrm>
            <a:off x="347831" y="2799431"/>
            <a:ext cx="5533655" cy="29069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306F"/>
                </a:solidFill>
                <a:effectLst/>
                <a:uLnTx/>
                <a:uFillTx/>
                <a:latin typeface="Arial Black" panose="020B0A04020102020204"/>
                <a:ea typeface="+mn-ea"/>
                <a:cs typeface="Objektiv Mk2 Black" panose="020B0502020204020203" pitchFamily="34" charset="77"/>
              </a:rPr>
              <a:t>WHAT IS THE DEI?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306F"/>
                </a:solidFill>
                <a:effectLst/>
                <a:uLnTx/>
                <a:uFillTx/>
                <a:latin typeface="Arial Black" panose="020B0A04020102020204"/>
                <a:ea typeface="+mn-ea"/>
                <a:cs typeface="Objektiv Mk2 Black" panose="020B0502020204020203" pitchFamily="34" charset="77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306F"/>
                </a:solidFill>
                <a:effectLst/>
                <a:uLnTx/>
                <a:uFillTx/>
                <a:latin typeface="Arial Black" panose="020B0A04020102020204"/>
                <a:ea typeface="+mn-ea"/>
                <a:cs typeface="Objektiv Mk2 Black" panose="020B0502020204020203" pitchFamily="34" charset="77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306F"/>
                </a:solidFill>
                <a:effectLst/>
                <a:uLnTx/>
                <a:uFillTx/>
                <a:latin typeface="Arial" panose="020B0604020202020204"/>
                <a:ea typeface="+mn-ea"/>
                <a:cs typeface="Objektiv Mk2" panose="020B0502020204020203" pitchFamily="34" charset="77"/>
              </a:rPr>
              <a:t>Tool to educate the business community on disability inclusion best practices.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306F"/>
                </a:solidFill>
                <a:effectLst/>
                <a:uLnTx/>
                <a:uFillTx/>
                <a:latin typeface="Arial" panose="020B0604020202020204"/>
                <a:ea typeface="+mn-ea"/>
                <a:cs typeface="Objektiv Mk2" panose="020B0502020204020203" pitchFamily="34" charset="77"/>
              </a:rPr>
              <a:t>Participating companies receives a score, on a scale of zero (0) to 100, with those earning 80 and above recognized as “Best Places to Work for Disability Inclusion.”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306F"/>
                </a:solidFill>
                <a:effectLst/>
                <a:uLnTx/>
                <a:uFillTx/>
                <a:latin typeface="Arial" panose="020B0604020202020204"/>
                <a:ea typeface="+mn-ea"/>
                <a:cs typeface="Objektiv Mk2" panose="020B0502020204020203" pitchFamily="34" charset="77"/>
              </a:rPr>
              <a:t>Developed by the DEI Advisory Committee, a diverse group of business leaders, policy experts, and disability advocates.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BE24DF-66D8-8644-9D64-4267A5088260}"/>
              </a:ext>
            </a:extLst>
          </p:cNvPr>
          <p:cNvSpPr/>
          <p:nvPr/>
        </p:nvSpPr>
        <p:spPr>
          <a:xfrm>
            <a:off x="6310508" y="2799431"/>
            <a:ext cx="5408215" cy="29069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306F"/>
                </a:solidFill>
                <a:effectLst/>
                <a:uLnTx/>
                <a:uFillTx/>
                <a:latin typeface="Arial Black" panose="020B0A04020102020204"/>
                <a:ea typeface="+mn-ea"/>
                <a:cs typeface="Objektiv Mk2 Black" panose="020B0502020204020203" pitchFamily="34" charset="77"/>
              </a:rPr>
              <a:t>WHAT DOES IT MEASURE?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1306F"/>
                </a:solidFill>
                <a:effectLst/>
                <a:uLnTx/>
                <a:uFillTx/>
                <a:latin typeface="Arial Black" panose="020B0A04020102020204"/>
                <a:ea typeface="+mn-ea"/>
                <a:cs typeface="Objektiv Mk2 Black" panose="020B0502020204020203" pitchFamily="34" charset="77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1306F"/>
              </a:solidFill>
              <a:effectLst/>
              <a:uLnTx/>
              <a:uFillTx/>
              <a:latin typeface="Arial Black" panose="020B0A04020102020204"/>
              <a:ea typeface="+mn-ea"/>
              <a:cs typeface="Objektiv Mk2 Black" panose="020B0502020204020203" pitchFamily="34" charset="77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306F"/>
                </a:solidFill>
                <a:effectLst/>
                <a:uLnTx/>
                <a:uFillTx/>
                <a:latin typeface="Arial" panose="020B0604020202020204"/>
                <a:ea typeface="+mn-ea"/>
                <a:cs typeface="Objektiv Mk2" panose="020B0502020204020203" pitchFamily="34" charset="77"/>
              </a:rPr>
              <a:t>Culture and Leadership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306F"/>
                </a:solidFill>
                <a:effectLst/>
                <a:uLnTx/>
                <a:uFillTx/>
                <a:latin typeface="Arial" panose="020B0604020202020204"/>
                <a:ea typeface="+mn-ea"/>
                <a:cs typeface="Objektiv Mk2" panose="020B0502020204020203" pitchFamily="34" charset="77"/>
              </a:rPr>
              <a:t>Enterprise-Wide Access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306F"/>
                </a:solidFill>
                <a:effectLst/>
                <a:uLnTx/>
                <a:uFillTx/>
                <a:latin typeface="Arial" panose="020B0604020202020204"/>
                <a:ea typeface="+mn-ea"/>
                <a:cs typeface="Objektiv Mk2" panose="020B0502020204020203" pitchFamily="34" charset="77"/>
              </a:rPr>
              <a:t>Employment Practices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306F"/>
                </a:solidFill>
                <a:effectLst/>
                <a:uLnTx/>
                <a:uFillTx/>
                <a:latin typeface="Arial" panose="020B0604020202020204"/>
                <a:ea typeface="+mn-ea"/>
                <a:cs typeface="Objektiv Mk2" panose="020B0502020204020203" pitchFamily="34" charset="77"/>
              </a:rPr>
              <a:t>Community Engagement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306F"/>
                </a:solidFill>
                <a:effectLst/>
                <a:uLnTx/>
                <a:uFillTx/>
                <a:latin typeface="Arial" panose="020B0604020202020204"/>
                <a:ea typeface="+mn-ea"/>
                <a:cs typeface="Objektiv Mk2" panose="020B0502020204020203" pitchFamily="34" charset="77"/>
              </a:rPr>
              <a:t>Supplier Diversity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306F"/>
                </a:solidFill>
                <a:effectLst/>
                <a:uLnTx/>
                <a:uFillTx/>
                <a:latin typeface="Arial" panose="020B0604020202020204"/>
                <a:ea typeface="+mn-ea"/>
                <a:cs typeface="Objektiv Mk2" panose="020B0502020204020203" pitchFamily="34" charset="77"/>
              </a:rPr>
              <a:t>Non-U.S. Operations (not weighted)</a:t>
            </a:r>
          </a:p>
        </p:txBody>
      </p:sp>
      <p:grpSp>
        <p:nvGrpSpPr>
          <p:cNvPr id="23" name="Group 22" descr="A joint initiative from the American Association of People with Disabilities and Disability:IN (lgoos)">
            <a:extLst>
              <a:ext uri="{FF2B5EF4-FFF2-40B4-BE49-F238E27FC236}">
                <a16:creationId xmlns:a16="http://schemas.microsoft.com/office/drawing/2014/main" id="{3275DA5B-7895-C447-9312-8D7B8F0B1C37}"/>
              </a:ext>
            </a:extLst>
          </p:cNvPr>
          <p:cNvGrpSpPr/>
          <p:nvPr/>
        </p:nvGrpSpPr>
        <p:grpSpPr>
          <a:xfrm>
            <a:off x="8927676" y="5658021"/>
            <a:ext cx="3037082" cy="816585"/>
            <a:chOff x="3745565" y="4799377"/>
            <a:chExt cx="4895240" cy="131618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69EAB4D-02FA-4640-AFE7-B0ECE37C0DC0}"/>
                </a:ext>
              </a:extLst>
            </p:cNvPr>
            <p:cNvGrpSpPr/>
            <p:nvPr/>
          </p:nvGrpSpPr>
          <p:grpSpPr>
            <a:xfrm>
              <a:off x="3745565" y="4799377"/>
              <a:ext cx="4895240" cy="1314205"/>
              <a:chOff x="10444057" y="422592"/>
              <a:chExt cx="4895240" cy="1314205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395D274-B8FB-F044-8A7C-D6CFA8F00798}"/>
                  </a:ext>
                </a:extLst>
              </p:cNvPr>
              <p:cNvGrpSpPr/>
              <p:nvPr/>
            </p:nvGrpSpPr>
            <p:grpSpPr>
              <a:xfrm>
                <a:off x="10444057" y="1037804"/>
                <a:ext cx="4700870" cy="698993"/>
                <a:chOff x="5572826" y="2246578"/>
                <a:chExt cx="4700870" cy="698993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3D9F17AB-A4B8-AB45-B620-7896482D64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37769" y="2246578"/>
                  <a:ext cx="2135927" cy="698993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08362423-A23A-3249-9EC2-DADF817434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2826" y="2361360"/>
                  <a:ext cx="1988498" cy="501166"/>
                </a:xfrm>
                <a:prstGeom prst="rect">
                  <a:avLst/>
                </a:prstGeom>
              </p:spPr>
            </p:pic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9B48110-6520-3D4D-A3D2-2E82256BC43D}"/>
                  </a:ext>
                </a:extLst>
              </p:cNvPr>
              <p:cNvSpPr/>
              <p:nvPr/>
            </p:nvSpPr>
            <p:spPr>
              <a:xfrm>
                <a:off x="11205076" y="422592"/>
                <a:ext cx="4134221" cy="54568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233063"/>
                    </a:solidFill>
                    <a:effectLst/>
                    <a:uLnTx/>
                    <a:uFillTx/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rPr>
                  <a:t>A JOINT INITIATIVE: </a:t>
                </a:r>
              </a:p>
            </p:txBody>
          </p: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E1EBB3B-CFAA-8B48-9587-48AAA669B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>
              <a:off x="5996608" y="5416569"/>
              <a:ext cx="0" cy="69899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969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512D7297-2400-3044-BA97-831C2F65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32" y="365125"/>
            <a:ext cx="11005968" cy="918243"/>
          </a:xfrm>
        </p:spPr>
        <p:txBody>
          <a:bodyPr>
            <a:noAutofit/>
          </a:bodyPr>
          <a:lstStyle/>
          <a:p>
            <a:r>
              <a:rPr lang="en-US" sz="4800" b="1" spc="150" dirty="0">
                <a:solidFill>
                  <a:srgbClr val="23306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WHAT DEI MEASURES?</a:t>
            </a:r>
            <a:endParaRPr lang="en-US" sz="2000" b="0" dirty="0">
              <a:solidFill>
                <a:srgbClr val="233063"/>
              </a:solidFill>
              <a:latin typeface="+mn-lt"/>
              <a:cs typeface="Arial Black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B40A59-C2F2-4B81-8569-B1479FC6365E}"/>
              </a:ext>
            </a:extLst>
          </p:cNvPr>
          <p:cNvSpPr/>
          <p:nvPr/>
        </p:nvSpPr>
        <p:spPr>
          <a:xfrm>
            <a:off x="0" y="5449838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47BC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 DEI Report</a:t>
            </a:r>
            <a:r>
              <a:rPr lang="en-US" sz="3200" b="1" dirty="0">
                <a:solidFill>
                  <a:srgbClr val="047B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BE24DF-66D8-8644-9D64-4267A5088260}"/>
              </a:ext>
            </a:extLst>
          </p:cNvPr>
          <p:cNvSpPr/>
          <p:nvPr/>
        </p:nvSpPr>
        <p:spPr>
          <a:xfrm>
            <a:off x="347832" y="1433189"/>
            <a:ext cx="11177392" cy="36219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and Leadership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Enterprise-Wide Access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 Practices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Engagement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Diversity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Non-U.S. Operations (not weighted): </a:t>
            </a:r>
            <a:r>
              <a:rPr lang="en-US" sz="2400" i="1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Piloting a GDEI 2021; will launch a 2022 GDEI.</a:t>
            </a:r>
          </a:p>
        </p:txBody>
      </p:sp>
      <p:pic>
        <p:nvPicPr>
          <p:cNvPr id="8" name="Picture 7" descr="Disability Equality Index logo on bottom says Best Place to Work for Disability Inclusion">
            <a:extLst>
              <a:ext uri="{FF2B5EF4-FFF2-40B4-BE49-F238E27FC236}">
                <a16:creationId xmlns:a16="http://schemas.microsoft.com/office/drawing/2014/main" id="{7A1097E7-0F69-4A1D-A150-509256414B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596" y="367961"/>
            <a:ext cx="3145956" cy="104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9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9D703-BC1B-447F-B5FD-E5099B1CF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71" y="365125"/>
            <a:ext cx="10948329" cy="117491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233063"/>
                </a:solidFill>
                <a:latin typeface="Arial Black" panose="020B0A04020102020204" pitchFamily="34" charset="0"/>
                <a:cs typeface="Arial Black" panose="020B0604020202020204" pitchFamily="34" charset="0"/>
              </a:rPr>
              <a:t>ACTION INSIDE THE DEI</a:t>
            </a:r>
            <a:br>
              <a:rPr lang="en-US" sz="4800" spc="150" dirty="0">
                <a:solidFill>
                  <a:srgbClr val="23306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JUST A PLEDGE</a:t>
            </a:r>
          </a:p>
        </p:txBody>
      </p:sp>
      <p:grpSp>
        <p:nvGrpSpPr>
          <p:cNvPr id="9" name="Group 8" descr="Hierarchy Bar Chart: DEI Points Distribution (100 Total)&#10;Culture &amp; Leadership, 30 (20 Culture, 10 Leadership); Enterprise-Wide Access, 10; Community Engagement,10; Supplier Diversity, 10; Employement Practices, 40 (10 Benefits, 10 Recruitment, 10 Employement, Education, Retention &amp; Advancement, 10 Accomodations); Non-U.S. Operations, Unweighted">
            <a:extLst>
              <a:ext uri="{FF2B5EF4-FFF2-40B4-BE49-F238E27FC236}">
                <a16:creationId xmlns:a16="http://schemas.microsoft.com/office/drawing/2014/main" id="{803B4896-6CC4-1948-825C-E542EFC51F40}"/>
              </a:ext>
            </a:extLst>
          </p:cNvPr>
          <p:cNvGrpSpPr/>
          <p:nvPr/>
        </p:nvGrpSpPr>
        <p:grpSpPr>
          <a:xfrm>
            <a:off x="261258" y="2058833"/>
            <a:ext cx="11549737" cy="4202803"/>
            <a:chOff x="261258" y="2058833"/>
            <a:chExt cx="11549737" cy="4202803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AC02C713-1176-7B43-816A-08BB85BDBA7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27964859"/>
                </p:ext>
              </p:extLst>
            </p:nvPr>
          </p:nvGraphicFramePr>
          <p:xfrm>
            <a:off x="261258" y="2491874"/>
            <a:ext cx="10692882" cy="23330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57D2FC-37D9-FB41-B964-0FD1A0482C76}"/>
                </a:ext>
              </a:extLst>
            </p:cNvPr>
            <p:cNvSpPr/>
            <p:nvPr/>
          </p:nvSpPr>
          <p:spPr>
            <a:xfrm>
              <a:off x="10689339" y="2906486"/>
              <a:ext cx="1121656" cy="1687285"/>
            </a:xfrm>
            <a:prstGeom prst="rect">
              <a:avLst/>
            </a:prstGeom>
            <a:solidFill>
              <a:srgbClr val="03E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77F168F0-1A31-EB44-A4A2-45F504B945EC}"/>
                </a:ext>
              </a:extLst>
            </p:cNvPr>
            <p:cNvGraphicFramePr/>
            <p:nvPr/>
          </p:nvGraphicFramePr>
          <p:xfrm>
            <a:off x="261258" y="4483118"/>
            <a:ext cx="3429000" cy="11585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B7E4E2-BB60-DE45-B8A9-D3F89C5BE46B}"/>
                </a:ext>
              </a:extLst>
            </p:cNvPr>
            <p:cNvSpPr/>
            <p:nvPr/>
          </p:nvSpPr>
          <p:spPr>
            <a:xfrm>
              <a:off x="405471" y="5476806"/>
              <a:ext cx="94128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CULTURE, </a:t>
              </a:r>
              <a:fld id="{8CBDC26F-1793-FC48-8BDC-EF930E6466C9}" type="VALUE">
                <a:rPr lang="en-US" b="1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>
                  <a:defRPr sz="900" b="0" i="0" u="none" strike="noStrike" kern="1200" baseline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Objektiv Mk2" panose="020B0502020204020203" pitchFamily="34" charset="77"/>
                    <a:ea typeface="+mn-ea"/>
                    <a:cs typeface="Objektiv Mk2" panose="020B0502020204020203" pitchFamily="34" charset="77"/>
                  </a:defRPr>
                </a:pPr>
                <a:t>20</a:t>
              </a:fld>
              <a:endParaRPr lang="en-US" b="1" dirty="0">
                <a:solidFill>
                  <a:srgbClr val="23306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6D71C3-45BE-3449-847F-5AAF396E696D}"/>
                </a:ext>
              </a:extLst>
            </p:cNvPr>
            <p:cNvSpPr/>
            <p:nvPr/>
          </p:nvSpPr>
          <p:spPr>
            <a:xfrm>
              <a:off x="2505046" y="5476806"/>
              <a:ext cx="9605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LEADERSHIP,</a:t>
              </a:r>
              <a:b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CEE96927-A70D-AB47-A327-97D80AA728E9}"/>
                </a:ext>
              </a:extLst>
            </p:cNvPr>
            <p:cNvGraphicFramePr/>
            <p:nvPr/>
          </p:nvGraphicFramePr>
          <p:xfrm>
            <a:off x="4344230" y="4459786"/>
            <a:ext cx="4416330" cy="11585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35E773-7DAE-1E4A-9150-C459E0CE9D79}"/>
                </a:ext>
              </a:extLst>
            </p:cNvPr>
            <p:cNvSpPr/>
            <p:nvPr/>
          </p:nvSpPr>
          <p:spPr>
            <a:xfrm>
              <a:off x="4521391" y="5476806"/>
              <a:ext cx="7873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BENEFITS,</a:t>
              </a:r>
              <a:b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E014ED-3EFD-8947-BDAF-B3D35649DEC3}"/>
                </a:ext>
              </a:extLst>
            </p:cNvPr>
            <p:cNvSpPr/>
            <p:nvPr/>
          </p:nvSpPr>
          <p:spPr>
            <a:xfrm>
              <a:off x="5534141" y="5476806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lang="en-US" b="1" spc="-50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RECRUITMENT,</a:t>
              </a:r>
              <a:br>
                <a:rPr lang="en-US" b="1" spc="-50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031BE50-1B85-7048-A66F-3238481BDA45}"/>
                </a:ext>
              </a:extLst>
            </p:cNvPr>
            <p:cNvSpPr/>
            <p:nvPr/>
          </p:nvSpPr>
          <p:spPr>
            <a:xfrm>
              <a:off x="6544719" y="5476806"/>
              <a:ext cx="1031051" cy="7848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lang="en-US" b="1" spc="-50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EMPLOYMENT,</a:t>
              </a:r>
              <a:br>
                <a:rPr lang="en-US" b="1" spc="-50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EDUCATION,</a:t>
              </a:r>
              <a:b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RETENTION &amp;</a:t>
              </a:r>
              <a:b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spc="-50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ADVANCEMENT</a:t>
              </a:r>
              <a:b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7990CFC-987C-5147-A988-CDA029C6E10F}"/>
                </a:ext>
              </a:extLst>
            </p:cNvPr>
            <p:cNvSpPr/>
            <p:nvPr/>
          </p:nvSpPr>
          <p:spPr>
            <a:xfrm>
              <a:off x="7556218" y="5476806"/>
              <a:ext cx="12734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 sz="900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Objektiv Mk2" panose="020B0502020204020203" pitchFamily="34" charset="77"/>
                  <a:ea typeface="+mn-ea"/>
                  <a:cs typeface="Objektiv Mk2" panose="020B0502020204020203" pitchFamily="34" charset="77"/>
                </a:defRPr>
              </a:pPr>
              <a:r>
                <a:rPr lang="en-US" b="1" spc="-40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ACCOMMODATIONS</a:t>
              </a:r>
              <a:r>
                <a:rPr lang="en-US" b="1" spc="-100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br>
                <a:rPr lang="en-US" b="1" spc="-100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BCE0CED-E26B-3240-8B57-CE34920F222F}"/>
                </a:ext>
              </a:extLst>
            </p:cNvPr>
            <p:cNvSpPr/>
            <p:nvPr/>
          </p:nvSpPr>
          <p:spPr>
            <a:xfrm>
              <a:off x="10689339" y="3950765"/>
              <a:ext cx="1082348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 sz="1197" b="0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NON-U.S.</a:t>
              </a:r>
              <a:b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OPERATIONS,</a:t>
              </a:r>
              <a:b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NOT WEIGHTED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D36DAF-4F61-9548-89DD-790B2D3FB8EA}"/>
                </a:ext>
              </a:extLst>
            </p:cNvPr>
            <p:cNvSpPr/>
            <p:nvPr/>
          </p:nvSpPr>
          <p:spPr>
            <a:xfrm>
              <a:off x="332421" y="2058833"/>
              <a:ext cx="113651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23306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Disability Equality Index Points Distribution (100 Total)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701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512D7297-2400-3044-BA97-831C2F65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31" y="497428"/>
            <a:ext cx="11005969" cy="930319"/>
          </a:xfrm>
        </p:spPr>
        <p:txBody>
          <a:bodyPr>
            <a:noAutofit/>
          </a:bodyPr>
          <a:lstStyle/>
          <a:p>
            <a:r>
              <a:rPr lang="en-US" sz="4800" b="1" spc="150" dirty="0">
                <a:solidFill>
                  <a:srgbClr val="23306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2021 DEI TIMELINE</a:t>
            </a:r>
            <a:endParaRPr lang="en-US" sz="4800" b="1" dirty="0">
              <a:solidFill>
                <a:srgbClr val="23306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2" name="Picture 21" descr="Disability Equality Index logo on bottom says Best Place to Work for Disability Inclusion">
            <a:extLst>
              <a:ext uri="{FF2B5EF4-FFF2-40B4-BE49-F238E27FC236}">
                <a16:creationId xmlns:a16="http://schemas.microsoft.com/office/drawing/2014/main" id="{B560486A-CADE-2749-9726-A994F00757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212" y="497429"/>
            <a:ext cx="3145956" cy="10486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7749CA0-D244-C84D-A56A-D9C55FC14BE5}"/>
              </a:ext>
            </a:extLst>
          </p:cNvPr>
          <p:cNvSpPr/>
          <p:nvPr/>
        </p:nvSpPr>
        <p:spPr>
          <a:xfrm>
            <a:off x="347831" y="1597578"/>
            <a:ext cx="11386969" cy="29069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14, 2020: 2021 DEI Registration opened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 29, 2021: 2021 DEI Registration Closes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February 1, 2021: Registered companies receive access to the benchmark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9, 2021: Final company benchmark responses due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2021: DEI benchmark scores finalized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15, 2021: Top-scoring companies (score of 80 or above) announced and DEI Report available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C4B1AA-4979-434D-9248-920993305AAD}"/>
              </a:ext>
            </a:extLst>
          </p:cNvPr>
          <p:cNvSpPr/>
          <p:nvPr/>
        </p:nvSpPr>
        <p:spPr>
          <a:xfrm>
            <a:off x="114300" y="5835134"/>
            <a:ext cx="120015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100" i="1" dirty="0">
                <a:solidFill>
                  <a:srgbClr val="21306F"/>
                </a:solidFill>
              </a:rPr>
              <a:t>*The above dates are provided for planning purposes only and are subject to slight modification.</a:t>
            </a:r>
          </a:p>
        </p:txBody>
      </p:sp>
    </p:spTree>
    <p:extLst>
      <p:ext uri="{BB962C8B-B14F-4D97-AF65-F5344CB8AC3E}">
        <p14:creationId xmlns:p14="http://schemas.microsoft.com/office/powerpoint/2010/main" val="208239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">
            <a:extLst>
              <a:ext uri="{FF2B5EF4-FFF2-40B4-BE49-F238E27FC236}">
                <a16:creationId xmlns:a16="http://schemas.microsoft.com/office/drawing/2014/main" id="{512D7297-2400-3044-BA97-831C2F65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32" y="497428"/>
            <a:ext cx="11005968" cy="980391"/>
          </a:xfrm>
        </p:spPr>
        <p:txBody>
          <a:bodyPr>
            <a:noAutofit/>
          </a:bodyPr>
          <a:lstStyle/>
          <a:p>
            <a:r>
              <a:rPr lang="en-US" sz="4800" b="1" spc="150" dirty="0">
                <a:solidFill>
                  <a:srgbClr val="23306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DEI BENEFITS</a:t>
            </a:r>
            <a:endParaRPr lang="en-US" sz="4800" b="1" dirty="0">
              <a:solidFill>
                <a:srgbClr val="233063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2" name="Picture 21" descr="Disability Equality Index logo on bottom says Best Place to Work for Disability Inclusion">
            <a:extLst>
              <a:ext uri="{FF2B5EF4-FFF2-40B4-BE49-F238E27FC236}">
                <a16:creationId xmlns:a16="http://schemas.microsoft.com/office/drawing/2014/main" id="{B560486A-CADE-2749-9726-A994F00757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8212" y="497429"/>
            <a:ext cx="3145956" cy="10486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BE24DF-66D8-8644-9D64-4267A5088260}"/>
              </a:ext>
            </a:extLst>
          </p:cNvPr>
          <p:cNvSpPr/>
          <p:nvPr/>
        </p:nvSpPr>
        <p:spPr>
          <a:xfrm>
            <a:off x="347832" y="1541987"/>
            <a:ext cx="11233814" cy="4024624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3AAF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PARTICIPATING COMPANIES RECEIVE?</a:t>
            </a:r>
          </a:p>
          <a:p>
            <a:pPr>
              <a:spcAft>
                <a:spcPts val="600"/>
              </a:spcAft>
              <a:defRPr/>
            </a:pPr>
            <a:endParaRPr lang="en-US" sz="2000" b="1" dirty="0">
              <a:solidFill>
                <a:srgbClr val="3AAF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Scored Report provides: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score, broken down by DEI category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responses to all DEI questions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Scorecard provides: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score, broken down by DEI category and question set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improving your disability inclusion practices based on your responses to questions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“Response Comparisons” table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aseline="300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column: How company responded to DEI multiple-choice questions last year (if applicable) and this year 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aseline="300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column: Recognizes the percentages of how your company responses compare to industry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aseline="300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600" dirty="0">
                <a:solidFill>
                  <a:srgbClr val="213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column: Recognizes the percentages of how your company responses compare to all companies</a:t>
            </a:r>
          </a:p>
        </p:txBody>
      </p:sp>
    </p:spTree>
    <p:extLst>
      <p:ext uri="{BB962C8B-B14F-4D97-AF65-F5344CB8AC3E}">
        <p14:creationId xmlns:p14="http://schemas.microsoft.com/office/powerpoint/2010/main" val="77016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DisabilityIN01">
      <a:dk1>
        <a:srgbClr val="242C65"/>
      </a:dk1>
      <a:lt1>
        <a:srgbClr val="FFFFFF"/>
      </a:lt1>
      <a:dk2>
        <a:srgbClr val="047BC1"/>
      </a:dk2>
      <a:lt2>
        <a:srgbClr val="EBEBF1"/>
      </a:lt2>
      <a:accent1>
        <a:srgbClr val="242C65"/>
      </a:accent1>
      <a:accent2>
        <a:srgbClr val="047BC1"/>
      </a:accent2>
      <a:accent3>
        <a:srgbClr val="3EAF49"/>
      </a:accent3>
      <a:accent4>
        <a:srgbClr val="00794B"/>
      </a:accent4>
      <a:accent5>
        <a:srgbClr val="888CAB"/>
      </a:accent5>
      <a:accent6>
        <a:srgbClr val="C3C5D5"/>
      </a:accent6>
      <a:hlink>
        <a:srgbClr val="242C65"/>
      </a:hlink>
      <a:folHlink>
        <a:srgbClr val="242C6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AE04DCDBE0874B8BDB61306C065688" ma:contentTypeVersion="13" ma:contentTypeDescription="Create a new document." ma:contentTypeScope="" ma:versionID="b8ffa114f08c3a3b38fcf5b7313256bc">
  <xsd:schema xmlns:xsd="http://www.w3.org/2001/XMLSchema" xmlns:xs="http://www.w3.org/2001/XMLSchema" xmlns:p="http://schemas.microsoft.com/office/2006/metadata/properties" xmlns:ns2="8b4f4ecf-2de3-4a40-a488-6bcc691868f6" xmlns:ns3="cd34924e-cfd4-41ec-83e4-30cc3e6c50be" targetNamespace="http://schemas.microsoft.com/office/2006/metadata/properties" ma:root="true" ma:fieldsID="1c808c23934ba39d08d0fae867b42795" ns2:_="" ns3:_="">
    <xsd:import namespace="8b4f4ecf-2de3-4a40-a488-6bcc691868f6"/>
    <xsd:import namespace="cd34924e-cfd4-41ec-83e4-30cc3e6c5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PhotoDescrip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4f4ecf-2de3-4a40-a488-6bcc691868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hotoDescription" ma:index="18" nillable="true" ma:displayName="Photo Description" ma:format="Dropdown" ma:internalName="PhotoDescription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4924e-cfd4-41ec-83e4-30cc3e6c5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hotoDescription xmlns="8b4f4ecf-2de3-4a40-a488-6bcc691868f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EC7342-D127-4C34-A0D5-775C476CCC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4f4ecf-2de3-4a40-a488-6bcc691868f6"/>
    <ds:schemaRef ds:uri="cd34924e-cfd4-41ec-83e4-30cc3e6c50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1B6105-05C8-4AF5-B341-DC96DBE0381F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d34924e-cfd4-41ec-83e4-30cc3e6c50be"/>
    <ds:schemaRef ds:uri="8b4f4ecf-2de3-4a40-a488-6bcc691868f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6DCD2B-49DB-4445-824C-65BB69226F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</TotalTime>
  <Words>652</Words>
  <Application>Microsoft Macintosh PowerPoint</Application>
  <PresentationFormat>Widescreen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Objektiv Mk2</vt:lpstr>
      <vt:lpstr>Office Theme</vt:lpstr>
      <vt:lpstr>1_Office Theme</vt:lpstr>
      <vt:lpstr>Ask Me Anything DEI Webinar</vt:lpstr>
      <vt:lpstr>Webinar Presenters</vt:lpstr>
      <vt:lpstr>Becky Kekula &amp; Disability:IN</vt:lpstr>
      <vt:lpstr>THE DEI</vt:lpstr>
      <vt:lpstr>DEI OVERVIEW</vt:lpstr>
      <vt:lpstr>WHAT DEI MEASURES?</vt:lpstr>
      <vt:lpstr>ACTION INSIDE THE DEI MORE THAN JUST A PLEDGE</vt:lpstr>
      <vt:lpstr>2021 DEI TIMELINE</vt:lpstr>
      <vt:lpstr>DEI BENEFITS</vt:lpstr>
      <vt:lpstr>RECOGNITION</vt:lpstr>
      <vt:lpstr>Russell SHAFFER &amp; WALMART INC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 Works London Meeting</dc:title>
  <dc:creator>Brian Horn</dc:creator>
  <cp:lastModifiedBy>Becky Kekula</cp:lastModifiedBy>
  <cp:revision>97</cp:revision>
  <cp:lastPrinted>2020-01-07T22:00:03Z</cp:lastPrinted>
  <dcterms:created xsi:type="dcterms:W3CDTF">2019-11-08T17:56:18Z</dcterms:created>
  <dcterms:modified xsi:type="dcterms:W3CDTF">2021-01-05T21:57:38Z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0x01010085AE04DCDBE0874B8BDB61306C065688</vt:lpwstr>
  </property>
</Properties>
</file>